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4.xml" ContentType="application/vnd.openxmlformats-officedocument.presentationml.comments+xml"/>
  <Override PartName="/ppt/notesSlides/notesSlide12.xml" ContentType="application/vnd.openxmlformats-officedocument.presentationml.notesSlide+xml"/>
  <Override PartName="/ppt/comments/comment5.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6.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3" r:id="rId6"/>
    <p:sldId id="279" r:id="rId7"/>
    <p:sldId id="260" r:id="rId8"/>
    <p:sldId id="261"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orbel" panose="020B05030202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zakis, Jill" initials="TJ" lastIdx="12" clrIdx="0">
    <p:extLst>
      <p:ext uri="{19B8F6BF-5375-455C-9EA6-DF929625EA0E}">
        <p15:presenceInfo xmlns:p15="http://schemas.microsoft.com/office/powerpoint/2012/main" userId="Terzakis, Ji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B23EF80-91C0-475F-946F-416FA8AC4AEA}" styleName="Table_0">
    <a:wholeTbl>
      <a:tcTxStyle>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3F7"/>
          </a:solidFill>
        </a:fill>
      </a:tcStyle>
    </a:wholeTbl>
    <a:band1H>
      <a:tcStyle>
        <a:tcBdr/>
        <a:fill>
          <a:solidFill>
            <a:srgbClr val="CDE6EE"/>
          </a:solidFill>
        </a:fill>
      </a:tcStyle>
    </a:band1H>
    <a:band2H>
      <a:tcStyle>
        <a:tcBdr/>
      </a:tcStyle>
    </a:band2H>
    <a:band1V>
      <a:tcStyle>
        <a:tcBdr/>
        <a:fill>
          <a:solidFill>
            <a:srgbClr val="CDE6EE"/>
          </a:solidFill>
        </a:fill>
      </a:tcStyle>
    </a:band1V>
    <a:band2V>
      <a:tcStyle>
        <a:tcBdr/>
      </a:tcStyle>
    </a:band2V>
    <a:lastCol>
      <a:tcTxStyle b="on">
        <a:schemeClr val="lt1"/>
      </a:tcTxStyle>
      <a:tcStyle>
        <a:tcBdr/>
        <a:fill>
          <a:solidFill>
            <a:schemeClr val="accent1"/>
          </a:solidFill>
        </a:fill>
      </a:tcStyle>
    </a:lastCol>
    <a:firstCol>
      <a:tcTxStyle b="on">
        <a:schemeClr val="lt1"/>
      </a:tcTxStyle>
      <a:tcStyle>
        <a:tcBdr/>
        <a:fill>
          <a:solidFill>
            <a:schemeClr val="accent1"/>
          </a:solidFill>
        </a:fill>
      </a:tcStyle>
    </a:firstCol>
    <a:lastRow>
      <a:tcTxStyle b="on">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Style>
        <a:tcBdr/>
      </a:tcStyle>
    </a:seCell>
    <a:swCell>
      <a:tcStyle>
        <a:tcBdr/>
      </a:tcStyle>
    </a:swCell>
    <a:firstRow>
      <a:tcTxStyle b="on">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3428" autoAdjust="0"/>
  </p:normalViewPr>
  <p:slideViewPr>
    <p:cSldViewPr snapToGrid="0">
      <p:cViewPr varScale="1">
        <p:scale>
          <a:sx n="83" d="100"/>
          <a:sy n="83" d="100"/>
        </p:scale>
        <p:origin x="16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10T16:22:06.242" idx="5">
    <p:pos x="10" y="10"/>
    <p:text>This nicely diagrams, up to the point of teachers, but I wonder about the labeling...specifically how the "outcomes" look like "pressures" to the students and teachers...maybe a new category for "pressures"????</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1-10T16:25:20.482" idx="6">
    <p:pos x="10" y="10"/>
    <p:text>Similar comment as to the last slide, but this is a pretty good diagram.</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1-10T16:26:37.841" idx="7">
    <p:pos x="10" y="10"/>
    <p:text>Think a bit more quantitatively about outputs, e.g. # of social workers per student, # of training sessions,</p:text>
    <p:extLst>
      <p:ext uri="{C676402C-5697-4E1C-873F-D02D1690AC5C}">
        <p15:threadingInfo xmlns:p15="http://schemas.microsoft.com/office/powerpoint/2012/main" timeZoneBias="360"/>
      </p:ext>
    </p:extLst>
  </p:cm>
  <p:cm authorId="1" dt="2020-11-10T16:27:40.062" idx="8">
    <p:pos x="3788" y="2519"/>
    <p:text>Also bring down the verbiage a bit.</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11-10T16:30:19.545" idx="10">
    <p:pos x="10" y="10"/>
    <p:text>Same comment as above. Imagine that you are sending a memo to the district mandating what data must be collected and who is responsible for the collection.</p:text>
    <p:extLst>
      <p:ext uri="{C676402C-5697-4E1C-873F-D02D1690AC5C}">
        <p15:threadingInfo xmlns:p15="http://schemas.microsoft.com/office/powerpoint/2012/main" timeZoneBias="3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11-10T16:33:38.002" idx="11">
    <p:pos x="10" y="10"/>
    <p:text>Okay, this next section of slides is interesting and compelling. Not quite sure yet how it fits into the overall strucure. Let's discuss.</p:text>
    <p:extLst>
      <p:ext uri="{C676402C-5697-4E1C-873F-D02D1690AC5C}">
        <p15:threadingInfo xmlns:p15="http://schemas.microsoft.com/office/powerpoint/2012/main" timeZoneBias="3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11-10T16:35:16.336" idx="12">
    <p:pos x="10" y="10"/>
    <p:text>I do appreciate how you have added speakers notes for your presentation.</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55600" algn="l" rtl="0">
              <a:lnSpc>
                <a:spcPct val="90000"/>
              </a:lnSpc>
              <a:spcBef>
                <a:spcPts val="1200"/>
              </a:spcBef>
              <a:spcAft>
                <a:spcPts val="0"/>
              </a:spcAft>
              <a:buClr>
                <a:schemeClr val="dk1"/>
              </a:buClr>
              <a:buSzPts val="2200"/>
              <a:buFont typeface="Arial" panose="020B0604020202020204"/>
              <a:buNone/>
            </a:pPr>
            <a:r>
              <a:rPr lang="en-US" sz="2000" b="1">
                <a:solidFill>
                  <a:srgbClr val="D7F0F6"/>
                </a:solidFill>
                <a:latin typeface="Corbel" panose="020B0503020204020204"/>
                <a:ea typeface="Corbel" panose="020B0503020204020204"/>
                <a:cs typeface="Corbel" panose="020B0503020204020204"/>
                <a:sym typeface="Corbel" panose="020B0503020204020204"/>
              </a:rPr>
              <a:t>mandates social workers, resources to</a:t>
            </a:r>
            <a:endParaRPr sz="2200">
              <a:solidFill>
                <a:srgbClr val="D7F0F6"/>
              </a:solidFill>
              <a:latin typeface="Corbel" panose="020B0503020204020204"/>
              <a:ea typeface="Corbel" panose="020B0503020204020204"/>
              <a:cs typeface="Corbel" panose="020B0503020204020204"/>
              <a:sym typeface="Corbel" panose="020B0503020204020204"/>
            </a:endParaRPr>
          </a:p>
          <a:p>
            <a:pPr marL="457200" lvl="0" indent="-355600" algn="l" rtl="0">
              <a:lnSpc>
                <a:spcPct val="90000"/>
              </a:lnSpc>
              <a:spcBef>
                <a:spcPts val="1200"/>
              </a:spcBef>
              <a:spcAft>
                <a:spcPts val="0"/>
              </a:spcAft>
              <a:buClr>
                <a:schemeClr val="dk1"/>
              </a:buClr>
              <a:buSzPts val="2200"/>
              <a:buFont typeface="Arial" panose="020B0604020202020204"/>
              <a:buNone/>
            </a:pPr>
            <a:r>
              <a:rPr lang="en-US" sz="2000" b="1">
                <a:solidFill>
                  <a:srgbClr val="D7F0F6"/>
                </a:solidFill>
                <a:latin typeface="Corbel" panose="020B0503020204020204"/>
                <a:ea typeface="Corbel" panose="020B0503020204020204"/>
                <a:cs typeface="Corbel" panose="020B0503020204020204"/>
                <a:sym typeface="Corbel" panose="020B0503020204020204"/>
              </a:rPr>
              <a:t>better aid students and guide teachers to improve overall </a:t>
            </a:r>
            <a:endParaRPr sz="2200">
              <a:solidFill>
                <a:srgbClr val="D7F0F6"/>
              </a:solidFill>
              <a:latin typeface="Corbel" panose="020B0503020204020204"/>
              <a:ea typeface="Corbel" panose="020B0503020204020204"/>
              <a:cs typeface="Corbel" panose="020B0503020204020204"/>
              <a:sym typeface="Corbel" panose="020B0503020204020204"/>
            </a:endParaRPr>
          </a:p>
          <a:p>
            <a:pPr marL="457200" lvl="0" indent="-355600" algn="l" rtl="0">
              <a:lnSpc>
                <a:spcPct val="90000"/>
              </a:lnSpc>
              <a:spcBef>
                <a:spcPts val="1200"/>
              </a:spcBef>
              <a:spcAft>
                <a:spcPts val="0"/>
              </a:spcAft>
              <a:buClr>
                <a:schemeClr val="dk1"/>
              </a:buClr>
              <a:buSzPts val="2200"/>
              <a:buFont typeface="Arial" panose="020B0604020202020204"/>
              <a:buNone/>
            </a:pPr>
            <a:r>
              <a:rPr lang="en-US" sz="2000" b="1">
                <a:solidFill>
                  <a:srgbClr val="D7F0F6"/>
                </a:solidFill>
                <a:latin typeface="Corbel" panose="020B0503020204020204"/>
                <a:ea typeface="Corbel" panose="020B0503020204020204"/>
                <a:cs typeface="Corbel" panose="020B0503020204020204"/>
                <a:sym typeface="Corbel" panose="020B0503020204020204"/>
              </a:rPr>
              <a:t>wellness in public schools </a:t>
            </a: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Holly Beth had already experienced depression at periods in her life, but never as severe as when she was teaching and never requiring medication. The burnout she felt severely exacerbated her existing mental health issues. </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Victoria remembers breaking down and crying in front of her kindergarten class on a number of occasions. She felt that she was failing and she could not maintain her mission in becoming a teacher in the first place. </a:t>
            </a:r>
          </a:p>
        </p:txBody>
      </p:sp>
      <p:sp>
        <p:nvSpPr>
          <p:cNvPr id="173" name="Google Shape;17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Read these as terms that will be mentioned throughout the presentation that are important in that they help support the later recommendations we will make. Then read through the definitions as listed. </a:t>
            </a:r>
          </a:p>
        </p:txBody>
      </p:sp>
      <p:sp>
        <p:nvSpPr>
          <p:cNvPr id="180" name="Google Shape;18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Burnout is a condition that occurs when people are experiencing extreme stress and a lack of support in their work environment. Teachers are severely overworked when one factors in all of the additional administrative work that teachers must complete. There is also often a lack of support from the administration, and a lack of open communication between school leadership and teachers as well as between teachers which makes them feel isolated in their stress and challenges. All of this to come to the point that administrations often impose strict curriculums and standards to standardized test scores for students to achieve. This adds to the burden that teachers feel while stripping them of autonomy, all of which contributes to their feelings of burnout. </a:t>
            </a:r>
          </a:p>
          <a:p>
            <a:pPr marL="0" lvl="0" indent="0" algn="l" rtl="0">
              <a:lnSpc>
                <a:spcPct val="100000"/>
              </a:lnSpc>
              <a:spcBef>
                <a:spcPts val="0"/>
              </a:spcBef>
              <a:spcAft>
                <a:spcPts val="0"/>
              </a:spcAft>
              <a:buSzPts val="1400"/>
              <a:buNone/>
            </a:pPr>
            <a:r>
              <a:rPr lang="en-US" dirty="0"/>
              <a:t>Additionally, teaching is a very emotionally exhausting profession. Teachers must keep their own emotions in check while forming individual and emotional connections with students to further their well-being. Schools also do not offer support for teachers emotions which makes dealing with student’s emotions more challenging when teachers are dealing with their own negative emotions.  </a:t>
            </a:r>
          </a:p>
        </p:txBody>
      </p:sp>
      <p:sp>
        <p:nvSpPr>
          <p:cNvPr id="187" name="Google Shape;18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Increased feelings of stress related to the work place leads to teachers feeling burnout, a condition in which leads to dissociation and dissatisfaction from the job overtime. Human service work is exhausting, and as teachers feel unrelenting levels of stress they may go on to develop mental health struggles. The most common mental health struggles related to burnout are anxiety, depression, and post traumatic stress disorder and related trauma. Those who have experienced mental health issues previously are more susceptible to those related to burnout. </a:t>
            </a:r>
          </a:p>
        </p:txBody>
      </p:sp>
      <p:sp>
        <p:nvSpPr>
          <p:cNvPr id="194" name="Google Shape;19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When a teacher feels burnout and dissociated from work, and especially when they are experiencing the throws of mental health struggles, they may feel less associated with the social justice reasons they may have chosen to pursue teaching in the first place. This can lead to increased absences from work, known as absenteeism. In extreme cases it leads to teachers leaving the profession leading to high attrition rates, which is a problem for teachers all across the nation. This is especially prevalent among early career teachers, and teachers of color. This creates decreased stability for students which is particularly damaging for students with special needs, those who are already experiencing mental health issues, and students who generally need extra support. These impacts are most deeply impactful in inner-city schools with high levels of poverty, where the conditions are most stressful and most often lead to absenteeism and attrition and where students often need the most support. </a:t>
            </a:r>
          </a:p>
        </p:txBody>
      </p:sp>
      <p:sp>
        <p:nvSpPr>
          <p:cNvPr id="201" name="Google Shape;20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9788bdb59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9788bdb59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a9788bdb59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9788bdb59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9788bdb59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a9788bdb59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2"/>
          <p:cNvSpPr/>
          <p:nvPr/>
        </p:nvSpPr>
        <p:spPr>
          <a:xfrm>
            <a:off x="0" y="761999"/>
            <a:ext cx="9141619" cy="533400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 name="Google Shape;19;p2"/>
          <p:cNvSpPr/>
          <p:nvPr/>
        </p:nvSpPr>
        <p:spPr>
          <a:xfrm>
            <a:off x="9270263" y="761999"/>
            <a:ext cx="2925318" cy="5334001"/>
          </a:xfrm>
          <a:prstGeom prst="rect">
            <a:avLst/>
          </a:prstGeom>
          <a:solidFill>
            <a:srgbClr val="C8C8C8">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 name="Google Shape;20;p2"/>
          <p:cNvSpPr txBox="1">
            <a:spLocks noGrp="1"/>
          </p:cNvSpPr>
          <p:nvPr>
            <p:ph type="ctrTitle"/>
          </p:nvPr>
        </p:nvSpPr>
        <p:spPr>
          <a:xfrm>
            <a:off x="1069848" y="1298448"/>
            <a:ext cx="7315200" cy="325526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5900"/>
              <a:buFont typeface="Corbel" panose="020B0503020204020204"/>
              <a:buNone/>
              <a:defRPr sz="59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100015" y="4670246"/>
            <a:ext cx="7315200" cy="914400"/>
          </a:xfrm>
          <a:prstGeom prst="rect">
            <a:avLst/>
          </a:prstGeom>
          <a:noFill/>
          <a:ln>
            <a:noFill/>
          </a:ln>
        </p:spPr>
        <p:txBody>
          <a:bodyPr spcFirstLastPara="1" wrap="square" lIns="91425" tIns="45700" rIns="91425" bIns="45700" anchor="t" anchorCtr="0">
            <a:no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22" name="Google Shape;22;p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1pPr>
            <a:lvl2pPr marL="0" marR="0" lvl="1"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2pPr>
            <a:lvl3pPr marL="0" marR="0" lvl="2"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3pPr>
            <a:lvl4pPr marL="0" marR="0" lvl="3"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4pPr>
            <a:lvl5pPr marL="0" marR="0" lvl="4"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5pPr>
            <a:lvl6pPr marL="0" marR="0" lvl="5"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6pPr>
            <a:lvl7pPr marL="0" marR="0" lvl="6"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7pPr>
            <a:lvl8pPr marL="0" marR="0" lvl="7"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8pPr>
            <a:lvl9pPr marL="0" marR="0" lvl="8"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79" name="Google Shape;79;p1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1pPr>
            <a:lvl2pPr marL="0" marR="0" lvl="1"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2pPr>
            <a:lvl3pPr marL="0" marR="0" lvl="2"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3pPr>
            <a:lvl4pPr marL="0" marR="0" lvl="3"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4pPr>
            <a:lvl5pPr marL="0" marR="0" lvl="4"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5pPr>
            <a:lvl6pPr marL="0" marR="0" lvl="5"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6pPr>
            <a:lvl7pPr marL="0" marR="0" lvl="6"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7pPr>
            <a:lvl8pPr marL="0" marR="0" lvl="7"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8pPr>
            <a:lvl9pPr marL="0" marR="0" lvl="8"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5" name="Google Shape;85;p1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1pPr>
            <a:lvl2pPr marL="0" marR="0" lvl="1"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2pPr>
            <a:lvl3pPr marL="0" marR="0" lvl="2"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3pPr>
            <a:lvl4pPr marL="0" marR="0" lvl="3"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4pPr>
            <a:lvl5pPr marL="0" marR="0" lvl="4"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5pPr>
            <a:lvl6pPr marL="0" marR="0" lvl="5"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6pPr>
            <a:lvl7pPr marL="0" marR="0" lvl="6"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7pPr>
            <a:lvl8pPr marL="0" marR="0" lvl="7"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8pPr>
            <a:lvl9pPr marL="0" marR="0" lvl="8"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8" name="Google Shape;28;p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1pPr>
            <a:lvl2pPr marL="0" marR="0" lvl="1"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2pPr>
            <a:lvl3pPr marL="0" marR="0" lvl="2"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3pPr>
            <a:lvl4pPr marL="0" marR="0" lvl="3"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4pPr>
            <a:lvl5pPr marL="0" marR="0" lvl="4"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5pPr>
            <a:lvl6pPr marL="0" marR="0" lvl="5"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6pPr>
            <a:lvl7pPr marL="0" marR="0" lvl="6"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7pPr>
            <a:lvl8pPr marL="0" marR="0" lvl="7"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8pPr>
            <a:lvl9pPr marL="0" marR="0" lvl="8"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3867912" y="1023586"/>
            <a:ext cx="3474720" cy="80772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34" name="Google Shape;34;p4"/>
          <p:cNvSpPr txBox="1">
            <a:spLocks noGrp="1"/>
          </p:cNvSpPr>
          <p:nvPr>
            <p:ph type="body" idx="2"/>
          </p:nvPr>
        </p:nvSpPr>
        <p:spPr>
          <a:xfrm>
            <a:off x="3867912" y="1930936"/>
            <a:ext cx="3474720" cy="402336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35" name="Google Shape;35;p4"/>
          <p:cNvSpPr txBox="1">
            <a:spLocks noGrp="1"/>
          </p:cNvSpPr>
          <p:nvPr>
            <p:ph type="body" idx="3"/>
          </p:nvPr>
        </p:nvSpPr>
        <p:spPr>
          <a:xfrm>
            <a:off x="7818463" y="1023586"/>
            <a:ext cx="3474720" cy="813171"/>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36" name="Google Shape;36;p4"/>
          <p:cNvSpPr txBox="1">
            <a:spLocks noGrp="1"/>
          </p:cNvSpPr>
          <p:nvPr>
            <p:ph type="body" idx="4"/>
          </p:nvPr>
        </p:nvSpPr>
        <p:spPr>
          <a:xfrm>
            <a:off x="7818463" y="1930936"/>
            <a:ext cx="3474720" cy="402336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37" name="Google Shape;37;p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1pPr>
            <a:lvl2pPr marL="0" marR="0" lvl="1"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2pPr>
            <a:lvl3pPr marL="0" marR="0" lvl="2"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3pPr>
            <a:lvl4pPr marL="0" marR="0" lvl="3"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4pPr>
            <a:lvl5pPr marL="0" marR="0" lvl="4"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5pPr>
            <a:lvl6pPr marL="0" marR="0" lvl="5"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6pPr>
            <a:lvl7pPr marL="0" marR="0" lvl="6"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7pPr>
            <a:lvl8pPr marL="0" marR="0" lvl="7"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8pPr>
            <a:lvl9pPr marL="0" marR="0" lvl="8"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3867912" y="1298448"/>
            <a:ext cx="7315200" cy="325526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595959"/>
              </a:buClr>
              <a:buSzPts val="5900"/>
              <a:buFont typeface="Corbel" panose="020B0503020204020204"/>
              <a:buNone/>
              <a:defRPr sz="5900" b="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43" name="Google Shape;43;p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1pPr>
            <a:lvl2pPr marL="0" marR="0" lvl="1"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2pPr>
            <a:lvl3pPr marL="0" marR="0" lvl="2"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3pPr>
            <a:lvl4pPr marL="0" marR="0" lvl="3"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4pPr>
            <a:lvl5pPr marL="0" marR="0" lvl="4"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5pPr>
            <a:lvl6pPr marL="0" marR="0" lvl="5"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6pPr>
            <a:lvl7pPr marL="0" marR="0" lvl="6"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7pPr>
            <a:lvl8pPr marL="0" marR="0" lvl="7"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8pPr>
            <a:lvl9pPr marL="0" marR="0" lvl="8"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3867912" y="868680"/>
            <a:ext cx="3474720" cy="512064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9" name="Google Shape;49;p6"/>
          <p:cNvSpPr txBox="1">
            <a:spLocks noGrp="1"/>
          </p:cNvSpPr>
          <p:nvPr>
            <p:ph type="body" idx="2"/>
          </p:nvPr>
        </p:nvSpPr>
        <p:spPr>
          <a:xfrm>
            <a:off x="7818120" y="868680"/>
            <a:ext cx="3474720" cy="512064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0" name="Google Shape;50;p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1pPr>
            <a:lvl2pPr marL="0" marR="0" lvl="1"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2pPr>
            <a:lvl3pPr marL="0" marR="0" lvl="2"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3pPr>
            <a:lvl4pPr marL="0" marR="0" lvl="3"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4pPr>
            <a:lvl5pPr marL="0" marR="0" lvl="4"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5pPr>
            <a:lvl6pPr marL="0" marR="0" lvl="5"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6pPr>
            <a:lvl7pPr marL="0" marR="0" lvl="6"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7pPr>
            <a:lvl8pPr marL="0" marR="0" lvl="7"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8pPr>
            <a:lvl9pPr marL="0" marR="0" lvl="8"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1pPr>
            <a:lvl2pPr marL="0" marR="0" lvl="1"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2pPr>
            <a:lvl3pPr marL="0" marR="0" lvl="2"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3pPr>
            <a:lvl4pPr marL="0" marR="0" lvl="3"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4pPr>
            <a:lvl5pPr marL="0" marR="0" lvl="4"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5pPr>
            <a:lvl6pPr marL="0" marR="0" lvl="5"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6pPr>
            <a:lvl7pPr marL="0" marR="0" lvl="6"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7pPr>
            <a:lvl8pPr marL="0" marR="0" lvl="7"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8pPr>
            <a:lvl9pPr marL="0" marR="0" lvl="8"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8"/>
        <p:cNvGrpSpPr/>
        <p:nvPr/>
      </p:nvGrpSpPr>
      <p:grpSpPr>
        <a:xfrm>
          <a:off x="0" y="0"/>
          <a:ext cx="0" cy="0"/>
          <a:chOff x="0" y="0"/>
          <a:chExt cx="0" cy="0"/>
        </a:xfrm>
      </p:grpSpPr>
      <p:sp>
        <p:nvSpPr>
          <p:cNvPr id="59" name="Google Shape;59;p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1pPr>
            <a:lvl2pPr marL="0" marR="0" lvl="1"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2pPr>
            <a:lvl3pPr marL="0" marR="0" lvl="2"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3pPr>
            <a:lvl4pPr marL="0" marR="0" lvl="3"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4pPr>
            <a:lvl5pPr marL="0" marR="0" lvl="4"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5pPr>
            <a:lvl6pPr marL="0" marR="0" lvl="5"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6pPr>
            <a:lvl7pPr marL="0" marR="0" lvl="6"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7pPr>
            <a:lvl8pPr marL="0" marR="0" lvl="7"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8pPr>
            <a:lvl9pPr marL="0" marR="0" lvl="8"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3200"/>
              <a:buFont typeface="Corbel" panose="020B0503020204020204"/>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3867912" y="868680"/>
            <a:ext cx="7315200" cy="512064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65" name="Google Shape;65;p9"/>
          <p:cNvSpPr txBox="1">
            <a:spLocks noGrp="1"/>
          </p:cNvSpPr>
          <p:nvPr>
            <p:ph type="body" idx="2"/>
          </p:nvPr>
        </p:nvSpPr>
        <p:spPr>
          <a:xfrm>
            <a:off x="256032" y="3494176"/>
            <a:ext cx="2834640" cy="232199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66" name="Google Shape;66;p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1pPr>
            <a:lvl2pPr marL="0" marR="0" lvl="1"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2pPr>
            <a:lvl3pPr marL="0" marR="0" lvl="2"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3pPr>
            <a:lvl4pPr marL="0" marR="0" lvl="3"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4pPr>
            <a:lvl5pPr marL="0" marR="0" lvl="4"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5pPr>
            <a:lvl6pPr marL="0" marR="0" lvl="5"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6pPr>
            <a:lvl7pPr marL="0" marR="0" lvl="6"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7pPr>
            <a:lvl8pPr marL="0" marR="0" lvl="7"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8pPr>
            <a:lvl9pPr marL="0" marR="0" lvl="8"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3200"/>
              <a:buFont typeface="Corbel" panose="020B0503020204020204"/>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a:spLocks noGrp="1"/>
          </p:cNvSpPr>
          <p:nvPr>
            <p:ph type="pic" idx="2"/>
          </p:nvPr>
        </p:nvSpPr>
        <p:spPr>
          <a:xfrm>
            <a:off x="3570644" y="767419"/>
            <a:ext cx="8115230" cy="5330952"/>
          </a:xfrm>
          <a:prstGeom prst="rect">
            <a:avLst/>
          </a:prstGeom>
          <a:solidFill>
            <a:srgbClr val="BFBFBF"/>
          </a:solidFill>
          <a:ln>
            <a:noFill/>
          </a:ln>
        </p:spPr>
        <p:txBody>
          <a:bodyPr spcFirstLastPara="1" wrap="square" lIns="91425" tIns="45700" rIns="91425" bIns="45700" anchor="t" anchorCtr="0">
            <a:noAutofit/>
          </a:bodyPr>
          <a:lstStyle>
            <a:lvl1pPr marR="0" lvl="0" algn="l" rtl="0">
              <a:lnSpc>
                <a:spcPct val="90000"/>
              </a:lnSpc>
              <a:spcBef>
                <a:spcPts val="1200"/>
              </a:spcBef>
              <a:spcAft>
                <a:spcPts val="0"/>
              </a:spcAft>
              <a:buClr>
                <a:schemeClr val="accent1"/>
              </a:buClr>
              <a:buSzPts val="3200"/>
              <a:buFont typeface="Noto Sans Symbols"/>
              <a:buNone/>
              <a:defRPr sz="3200" b="0" i="0" u="none" strike="noStrike" cap="none">
                <a:solidFill>
                  <a:srgbClr val="595959"/>
                </a:solidFill>
                <a:latin typeface="Corbel" panose="020B0503020204020204"/>
                <a:ea typeface="Corbel" panose="020B0503020204020204"/>
                <a:cs typeface="Corbel" panose="020B0503020204020204"/>
                <a:sym typeface="Corbel" panose="020B0503020204020204"/>
              </a:defRPr>
            </a:lvl1pPr>
            <a:lvl2pPr marR="0" lvl="1" algn="l" rtl="0">
              <a:lnSpc>
                <a:spcPct val="90000"/>
              </a:lnSpc>
              <a:spcBef>
                <a:spcPts val="250"/>
              </a:spcBef>
              <a:spcAft>
                <a:spcPts val="0"/>
              </a:spcAft>
              <a:buClr>
                <a:schemeClr val="accent1"/>
              </a:buClr>
              <a:buSzPts val="2800"/>
              <a:buFont typeface="Noto Sans Symbols"/>
              <a:buNone/>
              <a:defRPr sz="2800" b="0" i="0" u="none" strike="noStrike" cap="none">
                <a:solidFill>
                  <a:srgbClr val="595959"/>
                </a:solidFill>
                <a:latin typeface="Corbel" panose="020B0503020204020204"/>
                <a:ea typeface="Corbel" panose="020B0503020204020204"/>
                <a:cs typeface="Corbel" panose="020B0503020204020204"/>
                <a:sym typeface="Corbel" panose="020B0503020204020204"/>
              </a:defRPr>
            </a:lvl2pPr>
            <a:lvl3pPr marR="0" lvl="2" algn="l" rtl="0">
              <a:lnSpc>
                <a:spcPct val="90000"/>
              </a:lnSpc>
              <a:spcBef>
                <a:spcPts val="250"/>
              </a:spcBef>
              <a:spcAft>
                <a:spcPts val="0"/>
              </a:spcAft>
              <a:buClr>
                <a:schemeClr val="accent1"/>
              </a:buClr>
              <a:buSzPts val="2400"/>
              <a:buFont typeface="Noto Sans Symbols"/>
              <a:buNone/>
              <a:defRPr sz="2400" b="0" i="0" u="none" strike="noStrike" cap="none">
                <a:solidFill>
                  <a:srgbClr val="595959"/>
                </a:solidFill>
                <a:latin typeface="Corbel" panose="020B0503020204020204"/>
                <a:ea typeface="Corbel" panose="020B0503020204020204"/>
                <a:cs typeface="Corbel" panose="020B0503020204020204"/>
                <a:sym typeface="Corbel" panose="020B0503020204020204"/>
              </a:defRPr>
            </a:lvl3pPr>
            <a:lvl4pPr marR="0" lvl="3"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panose="020B0503020204020204"/>
                <a:ea typeface="Corbel" panose="020B0503020204020204"/>
                <a:cs typeface="Corbel" panose="020B0503020204020204"/>
                <a:sym typeface="Corbel" panose="020B0503020204020204"/>
              </a:defRPr>
            </a:lvl4pPr>
            <a:lvl5pPr marR="0" lvl="4"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panose="020B0503020204020204"/>
                <a:ea typeface="Corbel" panose="020B0503020204020204"/>
                <a:cs typeface="Corbel" panose="020B0503020204020204"/>
                <a:sym typeface="Corbel" panose="020B0503020204020204"/>
              </a:defRPr>
            </a:lvl5pPr>
            <a:lvl6pPr marR="0" lvl="5"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panose="020B0503020204020204"/>
                <a:ea typeface="Corbel" panose="020B0503020204020204"/>
                <a:cs typeface="Corbel" panose="020B0503020204020204"/>
                <a:sym typeface="Corbel" panose="020B0503020204020204"/>
              </a:defRPr>
            </a:lvl6pPr>
            <a:lvl7pPr marR="0" lvl="6"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panose="020B0503020204020204"/>
                <a:ea typeface="Corbel" panose="020B0503020204020204"/>
                <a:cs typeface="Corbel" panose="020B0503020204020204"/>
                <a:sym typeface="Corbel" panose="020B0503020204020204"/>
              </a:defRPr>
            </a:lvl7pPr>
            <a:lvl8pPr marR="0" lvl="7"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panose="020B0503020204020204"/>
                <a:ea typeface="Corbel" panose="020B0503020204020204"/>
                <a:cs typeface="Corbel" panose="020B0503020204020204"/>
                <a:sym typeface="Corbel" panose="020B0503020204020204"/>
              </a:defRPr>
            </a:lvl8pPr>
            <a:lvl9pPr marR="0" lvl="8" algn="l" rtl="0">
              <a:lnSpc>
                <a:spcPct val="90000"/>
              </a:lnSpc>
              <a:spcBef>
                <a:spcPts val="250"/>
              </a:spcBef>
              <a:spcAft>
                <a:spcPts val="250"/>
              </a:spcAft>
              <a:buClr>
                <a:schemeClr val="accent1"/>
              </a:buClr>
              <a:buSzPts val="2000"/>
              <a:buFont typeface="Noto Sans Symbols"/>
              <a:buNone/>
              <a:defRPr sz="2000" b="0" i="0" u="none" strike="noStrike" cap="none">
                <a:solidFill>
                  <a:srgbClr val="595959"/>
                </a:solidFill>
                <a:latin typeface="Corbel" panose="020B0503020204020204"/>
                <a:ea typeface="Corbel" panose="020B0503020204020204"/>
                <a:cs typeface="Corbel" panose="020B0503020204020204"/>
                <a:sym typeface="Corbel" panose="020B0503020204020204"/>
              </a:defRPr>
            </a:lvl9pPr>
          </a:lstStyle>
          <a:p>
            <a:endParaRPr/>
          </a:p>
        </p:txBody>
      </p:sp>
      <p:sp>
        <p:nvSpPr>
          <p:cNvPr id="72" name="Google Shape;72;p10"/>
          <p:cNvSpPr txBox="1">
            <a:spLocks noGrp="1"/>
          </p:cNvSpPr>
          <p:nvPr>
            <p:ph type="body" idx="1"/>
          </p:nvPr>
        </p:nvSpPr>
        <p:spPr>
          <a:xfrm>
            <a:off x="256032" y="3493008"/>
            <a:ext cx="2834640" cy="232257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73" name="Google Shape;73;p1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3499101"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1pPr>
            <a:lvl2pPr marL="0" marR="0" lvl="1"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2pPr>
            <a:lvl3pPr marL="0" marR="0" lvl="2"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3pPr>
            <a:lvl4pPr marL="0" marR="0" lvl="3"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4pPr>
            <a:lvl5pPr marL="0" marR="0" lvl="4"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5pPr>
            <a:lvl6pPr marL="0" marR="0" lvl="5"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6pPr>
            <a:lvl7pPr marL="0" marR="0" lvl="6"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7pPr>
            <a:lvl8pPr marL="0" marR="0" lvl="7"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8pPr>
            <a:lvl9pPr marL="0" marR="0" lvl="8" indent="0" algn="r">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 y="758952"/>
            <a:ext cx="3443590" cy="5330952"/>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 name="Google Shape;11;p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FFFF"/>
              </a:buClr>
              <a:buSzPts val="3600"/>
              <a:buFont typeface="Corbel" panose="020B0503020204020204"/>
              <a:buNone/>
              <a:defRPr sz="3600" b="0" i="0" u="none" strike="noStrike" cap="none">
                <a:solidFill>
                  <a:srgbClr val="FFFFFF"/>
                </a:solidFill>
                <a:latin typeface="Corbel" panose="020B0503020204020204"/>
                <a:ea typeface="Corbel" panose="020B0503020204020204"/>
                <a:cs typeface="Corbel" panose="020B0503020204020204"/>
                <a:sym typeface="Corbel" panose="020B0503020204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2" name="Google Shape;12;p1"/>
          <p:cNvSpPr/>
          <p:nvPr/>
        </p:nvSpPr>
        <p:spPr>
          <a:xfrm>
            <a:off x="11815864" y="758952"/>
            <a:ext cx="384048" cy="5330952"/>
          </a:xfrm>
          <a:prstGeom prst="rect">
            <a:avLst/>
          </a:prstGeom>
          <a:solidFill>
            <a:srgbClr val="C8C8C8">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13;p1"/>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panose="020B0503020204020204"/>
                <a:ea typeface="Corbel" panose="020B0503020204020204"/>
                <a:cs typeface="Corbel" panose="020B0503020204020204"/>
                <a:sym typeface="Corbel" panose="020B0503020204020204"/>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panose="020B0503020204020204"/>
                <a:ea typeface="Corbel" panose="020B0503020204020204"/>
                <a:cs typeface="Corbel" panose="020B0503020204020204"/>
                <a:sym typeface="Corbel" panose="020B0503020204020204"/>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panose="020B0503020204020204"/>
                <a:ea typeface="Corbel" panose="020B0503020204020204"/>
                <a:cs typeface="Corbel" panose="020B0503020204020204"/>
                <a:sym typeface="Corbel" panose="020B0503020204020204"/>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panose="020B0503020204020204"/>
                <a:ea typeface="Corbel" panose="020B0503020204020204"/>
                <a:cs typeface="Corbel" panose="020B0503020204020204"/>
                <a:sym typeface="Corbel" panose="020B0503020204020204"/>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panose="020B0503020204020204"/>
                <a:ea typeface="Corbel" panose="020B0503020204020204"/>
                <a:cs typeface="Corbel" panose="020B0503020204020204"/>
                <a:sym typeface="Corbel" panose="020B0503020204020204"/>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panose="020B0503020204020204"/>
                <a:ea typeface="Corbel" panose="020B0503020204020204"/>
                <a:cs typeface="Corbel" panose="020B0503020204020204"/>
                <a:sym typeface="Corbel" panose="020B0503020204020204"/>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panose="020B0503020204020204"/>
                <a:ea typeface="Corbel" panose="020B0503020204020204"/>
                <a:cs typeface="Corbel" panose="020B0503020204020204"/>
                <a:sym typeface="Corbel" panose="020B0503020204020204"/>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panose="020B0503020204020204"/>
                <a:ea typeface="Corbel" panose="020B0503020204020204"/>
                <a:cs typeface="Corbel" panose="020B0503020204020204"/>
                <a:sym typeface="Corbel" panose="020B0503020204020204"/>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panose="020B0503020204020204"/>
                <a:ea typeface="Corbel" panose="020B0503020204020204"/>
                <a:cs typeface="Corbel" panose="020B0503020204020204"/>
                <a:sym typeface="Corbel" panose="020B0503020204020204"/>
              </a:defRPr>
            </a:lvl9pPr>
          </a:lstStyle>
          <a:p>
            <a:endParaRPr/>
          </a:p>
        </p:txBody>
      </p:sp>
      <p:sp>
        <p:nvSpPr>
          <p:cNvPr id="14" name="Google Shape;14;p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100" b="0" i="0" u="none" strike="noStrike" cap="none">
                <a:solidFill>
                  <a:srgbClr val="7F7F7F"/>
                </a:solidFill>
                <a:latin typeface="Corbel" panose="020B0503020204020204"/>
                <a:ea typeface="Corbel" panose="020B0503020204020204"/>
                <a:cs typeface="Corbel" panose="020B0503020204020204"/>
                <a:sym typeface="Corbel" panose="020B0503020204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9pPr>
          </a:lstStyle>
          <a:p>
            <a:endParaRPr/>
          </a:p>
        </p:txBody>
      </p:sp>
      <p:sp>
        <p:nvSpPr>
          <p:cNvPr id="15" name="Google Shape;15;p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100" b="0" i="0" u="none" strike="noStrike" cap="none">
                <a:solidFill>
                  <a:srgbClr val="7F7F7F"/>
                </a:solidFill>
                <a:latin typeface="Corbel" panose="020B0503020204020204"/>
                <a:ea typeface="Corbel" panose="020B0503020204020204"/>
                <a:cs typeface="Corbel" panose="020B0503020204020204"/>
                <a:sym typeface="Corbel" panose="020B0503020204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orbel" panose="020B0503020204020204"/>
                <a:ea typeface="Corbel" panose="020B0503020204020204"/>
                <a:cs typeface="Corbel" panose="020B0503020204020204"/>
                <a:sym typeface="Corbel" panose="020B0503020204020204"/>
              </a:defRPr>
            </a:lvl9pPr>
          </a:lstStyle>
          <a:p>
            <a:endParaRPr/>
          </a:p>
        </p:txBody>
      </p:sp>
      <p:sp>
        <p:nvSpPr>
          <p:cNvPr id="16" name="Google Shape;16;p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1" i="0" u="none" strike="noStrike" cap="none">
                <a:solidFill>
                  <a:schemeClr val="accent1"/>
                </a:solidFill>
                <a:latin typeface="Corbel" panose="020B0503020204020204"/>
                <a:ea typeface="Corbel" panose="020B0503020204020204"/>
                <a:cs typeface="Corbel" panose="020B0503020204020204"/>
                <a:sym typeface="Corbel" panose="020B050302020402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omments" Target="../comments/commen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ctrTitle"/>
          </p:nvPr>
        </p:nvSpPr>
        <p:spPr>
          <a:xfrm>
            <a:off x="1001541" y="951203"/>
            <a:ext cx="7315200" cy="325526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FFFFF"/>
              </a:buClr>
              <a:buSzPts val="5900"/>
              <a:buFont typeface="Corbel" panose="020B0503020204020204"/>
              <a:buNone/>
            </a:pPr>
            <a:r>
              <a:rPr lang="en-US" sz="6000" b="1" i="1"/>
              <a:t>“Healthy Minds, Healthy Schools”</a:t>
            </a:r>
          </a:p>
        </p:txBody>
      </p:sp>
      <p:sp>
        <p:nvSpPr>
          <p:cNvPr id="93" name="Google Shape;93;p13"/>
          <p:cNvSpPr txBox="1">
            <a:spLocks noGrp="1"/>
          </p:cNvSpPr>
          <p:nvPr>
            <p:ph type="subTitle" idx="1"/>
          </p:nvPr>
        </p:nvSpPr>
        <p:spPr>
          <a:xfrm>
            <a:off x="1001541" y="4409879"/>
            <a:ext cx="7315200" cy="1435132"/>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1200"/>
              </a:spcBef>
              <a:spcAft>
                <a:spcPts val="0"/>
              </a:spcAft>
              <a:buSzPts val="2200"/>
              <a:buNone/>
            </a:pPr>
            <a:r>
              <a:rPr lang="en-US" sz="2000" b="1"/>
              <a:t>Policy Proposal</a:t>
            </a:r>
          </a:p>
        </p:txBody>
      </p:sp>
      <p:sp>
        <p:nvSpPr>
          <p:cNvPr id="94" name="Google Shape;94;p13"/>
          <p:cNvSpPr txBox="1"/>
          <p:nvPr/>
        </p:nvSpPr>
        <p:spPr>
          <a:xfrm>
            <a:off x="9340947" y="4619614"/>
            <a:ext cx="2236763"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Corbel" panose="020B0503020204020204"/>
                <a:ea typeface="Corbel" panose="020B0503020204020204"/>
                <a:cs typeface="Corbel" panose="020B0503020204020204"/>
                <a:sym typeface="Corbel" panose="020B0503020204020204"/>
              </a:rPr>
              <a:t>By:</a:t>
            </a:r>
            <a:br>
              <a:rPr lang="en-US" sz="2000" b="0" i="0" u="none" strike="noStrike" cap="none">
                <a:solidFill>
                  <a:srgbClr val="000000"/>
                </a:solidFill>
                <a:latin typeface="Corbel" panose="020B0503020204020204"/>
                <a:ea typeface="Corbel" panose="020B0503020204020204"/>
                <a:cs typeface="Corbel" panose="020B0503020204020204"/>
                <a:sym typeface="Corbel" panose="020B0503020204020204"/>
              </a:rPr>
            </a:br>
            <a:r>
              <a:rPr lang="en-US" sz="2000" b="0" i="0" u="none" strike="noStrike" cap="none">
                <a:solidFill>
                  <a:srgbClr val="000000"/>
                </a:solidFill>
                <a:latin typeface="Corbel" panose="020B0503020204020204"/>
                <a:ea typeface="Corbel" panose="020B0503020204020204"/>
                <a:cs typeface="Corbel" panose="020B0503020204020204"/>
                <a:sym typeface="Corbel" panose="020B0503020204020204"/>
              </a:rPr>
              <a:t>Aleta Garrett </a:t>
            </a:r>
            <a:br>
              <a:rPr lang="en-US" sz="2000" b="0" i="0" u="none" strike="noStrike" cap="none">
                <a:solidFill>
                  <a:srgbClr val="000000"/>
                </a:solidFill>
                <a:latin typeface="Corbel" panose="020B0503020204020204"/>
                <a:ea typeface="Corbel" panose="020B0503020204020204"/>
                <a:cs typeface="Corbel" panose="020B0503020204020204"/>
                <a:sym typeface="Corbel" panose="020B0503020204020204"/>
              </a:rPr>
            </a:br>
            <a:r>
              <a:rPr lang="en-US" sz="2000" b="0" i="0" u="none" strike="noStrike" cap="none">
                <a:solidFill>
                  <a:srgbClr val="000000"/>
                </a:solidFill>
                <a:latin typeface="Corbel" panose="020B0503020204020204"/>
                <a:ea typeface="Corbel" panose="020B0503020204020204"/>
                <a:cs typeface="Corbel" panose="020B0503020204020204"/>
                <a:sym typeface="Corbel" panose="020B0503020204020204"/>
              </a:rPr>
              <a:t>Payton Neufelder </a:t>
            </a:r>
            <a:br>
              <a:rPr lang="en-US" sz="2000" b="0" i="0" u="none" strike="noStrike" cap="none">
                <a:solidFill>
                  <a:srgbClr val="000000"/>
                </a:solidFill>
                <a:latin typeface="Corbel" panose="020B0503020204020204"/>
                <a:ea typeface="Corbel" panose="020B0503020204020204"/>
                <a:cs typeface="Corbel" panose="020B0503020204020204"/>
                <a:sym typeface="Corbel" panose="020B0503020204020204"/>
              </a:rPr>
            </a:br>
            <a:r>
              <a:rPr lang="en-US" sz="2000" b="0" i="0" u="none" strike="noStrike" cap="none">
                <a:solidFill>
                  <a:srgbClr val="000000"/>
                </a:solidFill>
                <a:latin typeface="Corbel" panose="020B0503020204020204"/>
                <a:ea typeface="Corbel" panose="020B0503020204020204"/>
                <a:cs typeface="Corbel" panose="020B0503020204020204"/>
                <a:sym typeface="Corbel" panose="020B0503020204020204"/>
              </a:rPr>
              <a:t>Isabella Gutierrez </a:t>
            </a:r>
          </a:p>
        </p:txBody>
      </p:sp>
      <p:sp>
        <p:nvSpPr>
          <p:cNvPr id="95" name="Google Shape;95;p13"/>
          <p:cNvSpPr txBox="1"/>
          <p:nvPr/>
        </p:nvSpPr>
        <p:spPr>
          <a:xfrm>
            <a:off x="9340925" y="3035051"/>
            <a:ext cx="2236800" cy="166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900">
                <a:latin typeface="Corbel" panose="020B0503020204020204"/>
                <a:ea typeface="Corbel" panose="020B0503020204020204"/>
                <a:cs typeface="Corbel" panose="020B0503020204020204"/>
                <a:sym typeface="Corbel" panose="020B0503020204020204"/>
              </a:rPr>
              <a:t>To:</a:t>
            </a:r>
            <a:br>
              <a:rPr lang="en-US" sz="1900" b="0" i="0" u="none" strike="noStrike" cap="none">
                <a:solidFill>
                  <a:srgbClr val="000000"/>
                </a:solidFill>
                <a:latin typeface="Corbel" panose="020B0503020204020204"/>
                <a:ea typeface="Corbel" panose="020B0503020204020204"/>
                <a:cs typeface="Corbel" panose="020B0503020204020204"/>
                <a:sym typeface="Corbel" panose="020B0503020204020204"/>
              </a:rPr>
            </a:br>
            <a:r>
              <a:rPr lang="en-US" sz="1900">
                <a:latin typeface="Corbel" panose="020B0503020204020204"/>
                <a:ea typeface="Corbel" panose="020B0503020204020204"/>
                <a:cs typeface="Corbel" panose="020B0503020204020204"/>
                <a:sym typeface="Corbel" panose="020B0503020204020204"/>
              </a:rPr>
              <a:t>Jim Marks,</a:t>
            </a:r>
            <a:endParaRPr sz="1900">
              <a:latin typeface="Corbel" panose="020B0503020204020204"/>
              <a:ea typeface="Corbel" panose="020B0503020204020204"/>
              <a:cs typeface="Corbel" panose="020B0503020204020204"/>
              <a:sym typeface="Corbel" panose="020B0503020204020204"/>
            </a:endParaRPr>
          </a:p>
          <a:p>
            <a:pPr marL="0" marR="0" lvl="0" indent="0" algn="l" rtl="0">
              <a:lnSpc>
                <a:spcPct val="100000"/>
              </a:lnSpc>
              <a:spcBef>
                <a:spcPts val="0"/>
              </a:spcBef>
              <a:spcAft>
                <a:spcPts val="0"/>
              </a:spcAft>
              <a:buNone/>
            </a:pPr>
            <a:r>
              <a:rPr lang="en-US" sz="1900">
                <a:latin typeface="Corbel" panose="020B0503020204020204"/>
                <a:ea typeface="Corbel" panose="020B0503020204020204"/>
                <a:cs typeface="Corbel" panose="020B0503020204020204"/>
                <a:sym typeface="Corbel" panose="020B0503020204020204"/>
              </a:rPr>
              <a:t>New York State Department of Education</a:t>
            </a:r>
            <a:endParaRPr sz="1900">
              <a:latin typeface="Corbel" panose="020B0503020204020204"/>
              <a:ea typeface="Corbel" panose="020B0503020204020204"/>
              <a:cs typeface="Corbel" panose="020B0503020204020204"/>
              <a:sym typeface="Corbel" panose="020B050302020402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1800"/>
              <a:buNone/>
            </a:pPr>
            <a:r>
              <a:rPr lang="en-US" sz="4000" i="1"/>
              <a:t>Look at the Results</a:t>
            </a:r>
          </a:p>
        </p:txBody>
      </p:sp>
      <p:sp>
        <p:nvSpPr>
          <p:cNvPr id="148" name="Google Shape;148;p21"/>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p>
            <a:pPr marL="114300" lvl="0" indent="0" algn="l" rtl="0">
              <a:lnSpc>
                <a:spcPct val="90000"/>
              </a:lnSpc>
              <a:spcBef>
                <a:spcPts val="1200"/>
              </a:spcBef>
              <a:spcAft>
                <a:spcPts val="0"/>
              </a:spcAft>
              <a:buSzPts val="1800"/>
              <a:buNone/>
            </a:pPr>
            <a:endParaRPr sz="2400">
              <a:solidFill>
                <a:schemeClr val="dk1"/>
              </a:solidFill>
            </a:endParaRPr>
          </a:p>
          <a:p>
            <a:pPr marL="114300" lvl="0" indent="0" algn="l" rtl="0">
              <a:lnSpc>
                <a:spcPct val="90000"/>
              </a:lnSpc>
              <a:spcBef>
                <a:spcPts val="1200"/>
              </a:spcBef>
              <a:spcAft>
                <a:spcPts val="0"/>
              </a:spcAft>
              <a:buSzPts val="1800"/>
              <a:buNone/>
            </a:pPr>
            <a:endParaRPr sz="2400">
              <a:solidFill>
                <a:schemeClr val="dk1"/>
              </a:solidFill>
            </a:endParaRPr>
          </a:p>
          <a:p>
            <a:pPr marL="114300" lvl="0" indent="0" algn="l" rtl="0">
              <a:lnSpc>
                <a:spcPct val="90000"/>
              </a:lnSpc>
              <a:spcBef>
                <a:spcPts val="1200"/>
              </a:spcBef>
              <a:spcAft>
                <a:spcPts val="0"/>
              </a:spcAft>
              <a:buSzPts val="1800"/>
              <a:buNone/>
            </a:pPr>
            <a:endParaRPr sz="2400">
              <a:solidFill>
                <a:schemeClr val="dk1"/>
              </a:solidFill>
            </a:endParaRPr>
          </a:p>
          <a:p>
            <a:pPr marL="114300" lvl="0" indent="0" algn="l" rtl="0">
              <a:lnSpc>
                <a:spcPct val="90000"/>
              </a:lnSpc>
              <a:spcBef>
                <a:spcPts val="1200"/>
              </a:spcBef>
              <a:spcAft>
                <a:spcPts val="0"/>
              </a:spcAft>
              <a:buSzPts val="1800"/>
              <a:buNone/>
            </a:pPr>
            <a:endParaRPr sz="2400">
              <a:solidFill>
                <a:schemeClr val="dk1"/>
              </a:solidFill>
            </a:endParaRPr>
          </a:p>
          <a:p>
            <a:pPr marL="114300" lvl="0" indent="0" algn="l" rtl="0">
              <a:lnSpc>
                <a:spcPct val="90000"/>
              </a:lnSpc>
              <a:spcBef>
                <a:spcPts val="1200"/>
              </a:spcBef>
              <a:spcAft>
                <a:spcPts val="0"/>
              </a:spcAft>
              <a:buSzPts val="1800"/>
              <a:buNone/>
            </a:pPr>
            <a:r>
              <a:rPr lang="en-US" sz="2400">
                <a:solidFill>
                  <a:schemeClr val="dk1"/>
                </a:solidFill>
              </a:rPr>
              <a:t>The following data table that you will need to evaluates potential success of our policy proposal as well as intended performance goals per aspect of the proposed policy. </a:t>
            </a:r>
          </a:p>
          <a:p>
            <a:pPr marL="114300" lvl="0" indent="0" algn="l" rtl="0">
              <a:lnSpc>
                <a:spcPct val="90000"/>
              </a:lnSpc>
              <a:spcBef>
                <a:spcPts val="1200"/>
              </a:spcBef>
              <a:spcAft>
                <a:spcPts val="0"/>
              </a:spcAft>
              <a:buSzPts val="1800"/>
              <a:buNone/>
            </a:pPr>
            <a:endParaRPr sz="2400">
              <a:solidFill>
                <a:schemeClr val="dk1"/>
              </a:solidFill>
            </a:endParaRPr>
          </a:p>
          <a:p>
            <a:pPr marL="114300" lvl="0" indent="0" algn="l" rtl="0">
              <a:lnSpc>
                <a:spcPct val="90000"/>
              </a:lnSpc>
              <a:spcBef>
                <a:spcPts val="1200"/>
              </a:spcBef>
              <a:spcAft>
                <a:spcPts val="0"/>
              </a:spcAft>
              <a:buSzPts val="1800"/>
              <a:buNone/>
            </a:pPr>
            <a:endParaRPr sz="2400">
              <a:solidFill>
                <a:schemeClr val="dk1"/>
              </a:solidFill>
            </a:endParaRPr>
          </a:p>
          <a:p>
            <a:pPr marL="114300" lvl="0" indent="0" algn="l" rtl="0">
              <a:lnSpc>
                <a:spcPct val="90000"/>
              </a:lnSpc>
              <a:spcBef>
                <a:spcPts val="1200"/>
              </a:spcBef>
              <a:spcAft>
                <a:spcPts val="0"/>
              </a:spcAft>
              <a:buSzPts val="1800"/>
              <a:buNone/>
            </a:pPr>
            <a:r>
              <a:rPr lang="en-US" sz="2400">
                <a:solidFill>
                  <a:schemeClr val="dk1"/>
                </a:solidFill>
              </a:rPr>
              <a:t>What are the struggles, implications for students, &amp; recommendations for the current policy plan</a:t>
            </a:r>
          </a:p>
          <a:p>
            <a:pPr marL="114300" lvl="0" indent="0" algn="l" rtl="0">
              <a:lnSpc>
                <a:spcPct val="90000"/>
              </a:lnSpc>
              <a:spcBef>
                <a:spcPts val="1200"/>
              </a:spcBef>
              <a:spcAft>
                <a:spcPts val="0"/>
              </a:spcAft>
              <a:buSzPts val="1800"/>
              <a:buNone/>
            </a:pPr>
            <a:endParaRPr lang="en-US" sz="2400">
              <a:solidFill>
                <a:schemeClr val="dk1"/>
              </a:solidFill>
            </a:endParaRPr>
          </a:p>
          <a:p>
            <a:pPr marL="114300" lvl="0" indent="0" algn="l" rtl="0">
              <a:lnSpc>
                <a:spcPct val="90000"/>
              </a:lnSpc>
              <a:spcBef>
                <a:spcPts val="1200"/>
              </a:spcBef>
              <a:spcAft>
                <a:spcPts val="0"/>
              </a:spcAft>
              <a:buSzPts val="1800"/>
              <a:buNone/>
            </a:pPr>
            <a:endParaRPr lang="en-US" sz="2400">
              <a:solidFill>
                <a:schemeClr val="dk1"/>
              </a:solidFill>
            </a:endParaRPr>
          </a:p>
          <a:p>
            <a:pPr marL="114300" lvl="0" indent="0" algn="l" rtl="0">
              <a:lnSpc>
                <a:spcPct val="90000"/>
              </a:lnSpc>
              <a:spcBef>
                <a:spcPts val="1200"/>
              </a:spcBef>
              <a:spcAft>
                <a:spcPts val="0"/>
              </a:spcAft>
              <a:buSzPts val="1800"/>
              <a:buNone/>
            </a:pPr>
            <a:endParaRPr lang="en-US" sz="2400">
              <a:solidFill>
                <a:schemeClr val="dk1"/>
              </a:solidFill>
            </a:endParaRPr>
          </a:p>
          <a:p>
            <a:pPr marL="114300" lvl="0" indent="0" algn="l" rtl="0">
              <a:lnSpc>
                <a:spcPct val="90000"/>
              </a:lnSpc>
              <a:spcBef>
                <a:spcPts val="1200"/>
              </a:spcBef>
              <a:spcAft>
                <a:spcPts val="0"/>
              </a:spcAft>
              <a:buSzPts val="1800"/>
              <a:buNone/>
            </a:pPr>
            <a:endParaRPr lang="en-US" sz="24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aphicFrame>
        <p:nvGraphicFramePr>
          <p:cNvPr id="153" name="Google Shape;153;p22"/>
          <p:cNvGraphicFramePr/>
          <p:nvPr/>
        </p:nvGraphicFramePr>
        <p:xfrm>
          <a:off x="140677" y="473667"/>
          <a:ext cx="11648075" cy="6233200"/>
        </p:xfrm>
        <a:graphic>
          <a:graphicData uri="http://schemas.openxmlformats.org/drawingml/2006/table">
            <a:tbl>
              <a:tblPr firstRow="1" bandRow="1">
                <a:noFill/>
                <a:tableStyleId>{9B23EF80-91C0-475F-946F-416FA8AC4AEA}</a:tableStyleId>
              </a:tblPr>
              <a:tblGrid>
                <a:gridCol w="1941350">
                  <a:extLst>
                    <a:ext uri="{9D8B030D-6E8A-4147-A177-3AD203B41FA5}">
                      <a16:colId xmlns:a16="http://schemas.microsoft.com/office/drawing/2014/main" val="20000"/>
                    </a:ext>
                  </a:extLst>
                </a:gridCol>
                <a:gridCol w="1877025">
                  <a:extLst>
                    <a:ext uri="{9D8B030D-6E8A-4147-A177-3AD203B41FA5}">
                      <a16:colId xmlns:a16="http://schemas.microsoft.com/office/drawing/2014/main" val="20001"/>
                    </a:ext>
                  </a:extLst>
                </a:gridCol>
                <a:gridCol w="2005650">
                  <a:extLst>
                    <a:ext uri="{9D8B030D-6E8A-4147-A177-3AD203B41FA5}">
                      <a16:colId xmlns:a16="http://schemas.microsoft.com/office/drawing/2014/main" val="20002"/>
                    </a:ext>
                  </a:extLst>
                </a:gridCol>
                <a:gridCol w="1941350">
                  <a:extLst>
                    <a:ext uri="{9D8B030D-6E8A-4147-A177-3AD203B41FA5}">
                      <a16:colId xmlns:a16="http://schemas.microsoft.com/office/drawing/2014/main" val="20003"/>
                    </a:ext>
                  </a:extLst>
                </a:gridCol>
                <a:gridCol w="1941350">
                  <a:extLst>
                    <a:ext uri="{9D8B030D-6E8A-4147-A177-3AD203B41FA5}">
                      <a16:colId xmlns:a16="http://schemas.microsoft.com/office/drawing/2014/main" val="20004"/>
                    </a:ext>
                  </a:extLst>
                </a:gridCol>
                <a:gridCol w="1941350">
                  <a:extLst>
                    <a:ext uri="{9D8B030D-6E8A-4147-A177-3AD203B41FA5}">
                      <a16:colId xmlns:a16="http://schemas.microsoft.com/office/drawing/2014/main" val="20005"/>
                    </a:ext>
                  </a:extLst>
                </a:gridCol>
              </a:tblGrid>
              <a:tr h="152400">
                <a:tc>
                  <a:txBody>
                    <a:bodyPr/>
                    <a:lstStyle/>
                    <a:p>
                      <a:pPr marL="0" marR="0" lvl="0" indent="0" algn="l" rtl="0">
                        <a:lnSpc>
                          <a:spcPct val="100000"/>
                        </a:lnSpc>
                        <a:spcBef>
                          <a:spcPts val="0"/>
                        </a:spcBef>
                        <a:spcAft>
                          <a:spcPts val="0"/>
                        </a:spcAft>
                        <a:buNone/>
                      </a:pPr>
                      <a:r>
                        <a:rPr lang="en-US" sz="1100" u="none" strike="noStrike" cap="none">
                          <a:latin typeface="Corbel" panose="020B0503020204020204"/>
                          <a:ea typeface="Corbel" panose="020B0503020204020204"/>
                          <a:cs typeface="Corbel" panose="020B0503020204020204"/>
                          <a:sym typeface="Corbel" panose="020B0503020204020204"/>
                        </a:rPr>
                        <a:t>Types of Data</a:t>
                      </a:r>
                    </a:p>
                  </a:txBody>
                  <a:tcPr marL="91450" marR="91450" marT="45725" marB="45725"/>
                </a:tc>
                <a:tc>
                  <a:txBody>
                    <a:bodyPr/>
                    <a:lstStyle/>
                    <a:p>
                      <a:pPr marL="0" marR="0" lvl="0" indent="0" algn="l" rtl="0">
                        <a:lnSpc>
                          <a:spcPct val="100000"/>
                        </a:lnSpc>
                        <a:spcBef>
                          <a:spcPts val="0"/>
                        </a:spcBef>
                        <a:spcAft>
                          <a:spcPts val="0"/>
                        </a:spcAft>
                        <a:buNone/>
                      </a:pPr>
                      <a:r>
                        <a:rPr lang="en-US" sz="1100" u="none" strike="noStrike" cap="none">
                          <a:latin typeface="Corbel" panose="020B0503020204020204"/>
                          <a:ea typeface="Corbel" panose="020B0503020204020204"/>
                          <a:cs typeface="Corbel" panose="020B0503020204020204"/>
                          <a:sym typeface="Corbel" panose="020B0503020204020204"/>
                        </a:rPr>
                        <a:t>Measure </a:t>
                      </a:r>
                    </a:p>
                  </a:txBody>
                  <a:tcPr marL="91450" marR="91450" marT="45725" marB="45725"/>
                </a:tc>
                <a:tc>
                  <a:txBody>
                    <a:bodyPr/>
                    <a:lstStyle/>
                    <a:p>
                      <a:pPr marL="0" marR="0" lvl="0" indent="0" algn="l" rtl="0">
                        <a:lnSpc>
                          <a:spcPct val="100000"/>
                        </a:lnSpc>
                        <a:spcBef>
                          <a:spcPts val="0"/>
                        </a:spcBef>
                        <a:spcAft>
                          <a:spcPts val="0"/>
                        </a:spcAft>
                        <a:buNone/>
                      </a:pPr>
                      <a:r>
                        <a:rPr lang="en-US" sz="1100" u="none" strike="noStrike" cap="none">
                          <a:latin typeface="Corbel" panose="020B0503020204020204"/>
                          <a:ea typeface="Corbel" panose="020B0503020204020204"/>
                          <a:cs typeface="Corbel" panose="020B0503020204020204"/>
                          <a:sym typeface="Corbel" panose="020B0503020204020204"/>
                        </a:rPr>
                        <a:t>Who Collects</a:t>
                      </a:r>
                    </a:p>
                  </a:txBody>
                  <a:tcPr marL="91450" marR="91450" marT="45725" marB="45725"/>
                </a:tc>
                <a:tc>
                  <a:txBody>
                    <a:bodyPr/>
                    <a:lstStyle/>
                    <a:p>
                      <a:pPr marL="0" marR="0" lvl="0" indent="0" algn="l" rtl="0">
                        <a:lnSpc>
                          <a:spcPct val="100000"/>
                        </a:lnSpc>
                        <a:spcBef>
                          <a:spcPts val="0"/>
                        </a:spcBef>
                        <a:spcAft>
                          <a:spcPts val="0"/>
                        </a:spcAft>
                        <a:buNone/>
                      </a:pPr>
                      <a:r>
                        <a:rPr lang="en-US" sz="1100" u="none" strike="noStrike" cap="none">
                          <a:latin typeface="Corbel" panose="020B0503020204020204"/>
                          <a:ea typeface="Corbel" panose="020B0503020204020204"/>
                          <a:cs typeface="Corbel" panose="020B0503020204020204"/>
                          <a:sym typeface="Corbel" panose="020B0503020204020204"/>
                        </a:rPr>
                        <a:t>How is it collected</a:t>
                      </a:r>
                    </a:p>
                  </a:txBody>
                  <a:tcPr marL="91450" marR="91450" marT="45725" marB="45725"/>
                </a:tc>
                <a:tc>
                  <a:txBody>
                    <a:bodyPr/>
                    <a:lstStyle/>
                    <a:p>
                      <a:pPr marL="0" marR="0" lvl="0" indent="0" algn="l" rtl="0">
                        <a:lnSpc>
                          <a:spcPct val="100000"/>
                        </a:lnSpc>
                        <a:spcBef>
                          <a:spcPts val="0"/>
                        </a:spcBef>
                        <a:spcAft>
                          <a:spcPts val="0"/>
                        </a:spcAft>
                        <a:buNone/>
                      </a:pPr>
                      <a:r>
                        <a:rPr lang="en-US" sz="1100" u="none" strike="noStrike" cap="none">
                          <a:latin typeface="Corbel" panose="020B0503020204020204"/>
                          <a:ea typeface="Corbel" panose="020B0503020204020204"/>
                          <a:cs typeface="Corbel" panose="020B0503020204020204"/>
                          <a:sym typeface="Corbel" panose="020B0503020204020204"/>
                        </a:rPr>
                        <a:t>Reporting frequency </a:t>
                      </a:r>
                    </a:p>
                  </a:txBody>
                  <a:tcPr marL="91450" marR="91450" marT="45725" marB="45725"/>
                </a:tc>
                <a:tc>
                  <a:txBody>
                    <a:bodyPr/>
                    <a:lstStyle/>
                    <a:p>
                      <a:pPr marL="0" marR="0" lvl="0" indent="0" algn="l" rtl="0">
                        <a:lnSpc>
                          <a:spcPct val="100000"/>
                        </a:lnSpc>
                        <a:spcBef>
                          <a:spcPts val="0"/>
                        </a:spcBef>
                        <a:spcAft>
                          <a:spcPts val="0"/>
                        </a:spcAft>
                        <a:buNone/>
                      </a:pPr>
                      <a:r>
                        <a:rPr lang="en-US" sz="1200" u="none" strike="noStrike" cap="none">
                          <a:latin typeface="Corbel" panose="020B0503020204020204"/>
                          <a:ea typeface="Corbel" panose="020B0503020204020204"/>
                          <a:cs typeface="Corbel" panose="020B0503020204020204"/>
                          <a:sym typeface="Corbel" panose="020B0503020204020204"/>
                        </a:rPr>
                        <a:t>Performance goal </a:t>
                      </a:r>
                    </a:p>
                  </a:txBody>
                  <a:tcPr marL="91450" marR="91450" marT="45725" marB="45725"/>
                </a:tc>
                <a:extLst>
                  <a:ext uri="{0D108BD9-81ED-4DB2-BD59-A6C34878D82A}">
                    <a16:rowId xmlns:a16="http://schemas.microsoft.com/office/drawing/2014/main" val="10000"/>
                  </a:ext>
                </a:extLst>
              </a:tr>
              <a:tr h="1572500">
                <a:tc>
                  <a:txBody>
                    <a:bodyPr/>
                    <a:lstStyle/>
                    <a:p>
                      <a:pPr marL="0" marR="0" lvl="0" indent="0" algn="l" rtl="0">
                        <a:lnSpc>
                          <a:spcPct val="100000"/>
                        </a:lnSpc>
                        <a:spcBef>
                          <a:spcPts val="0"/>
                        </a:spcBef>
                        <a:spcAft>
                          <a:spcPts val="0"/>
                        </a:spcAft>
                        <a:buNone/>
                      </a:pPr>
                      <a:r>
                        <a:rPr lang="en-US" sz="1100" u="none" strike="noStrike" cap="none">
                          <a:latin typeface="Corbel" panose="020B0503020204020204"/>
                          <a:ea typeface="Corbel" panose="020B0503020204020204"/>
                          <a:cs typeface="Corbel" panose="020B0503020204020204"/>
                          <a:sym typeface="Corbel" panose="020B0503020204020204"/>
                        </a:rPr>
                        <a:t>Policy Implementation</a:t>
                      </a:r>
                    </a:p>
                  </a:txBody>
                  <a:tcPr marL="91450" marR="91450" marT="45725" marB="45725"/>
                </a:tc>
                <a:tc>
                  <a:txBody>
                    <a:bodyPr/>
                    <a:lstStyle/>
                    <a:p>
                      <a:pPr marL="0" marR="0" lvl="0" indent="0" algn="l" rtl="0">
                        <a:lnSpc>
                          <a:spcPct val="100000"/>
                        </a:lnSpc>
                        <a:spcBef>
                          <a:spcPts val="0"/>
                        </a:spcBef>
                        <a:spcAft>
                          <a:spcPts val="0"/>
                        </a:spcAft>
                        <a:buNone/>
                      </a:pPr>
                      <a:r>
                        <a:rPr lang="en-US" sz="1100" u="none" strike="noStrike" cap="none">
                          <a:solidFill>
                            <a:schemeClr val="dk1"/>
                          </a:solidFill>
                          <a:latin typeface="Corbel" panose="020B0503020204020204"/>
                          <a:ea typeface="Corbel" panose="020B0503020204020204"/>
                          <a:cs typeface="Corbel" panose="020B0503020204020204"/>
                          <a:sym typeface="Corbel" panose="020B0503020204020204"/>
                        </a:rPr>
                        <a:t>If this policy is implemented, allowing for more social workers in school will cost money, so the main measure outside of convincing policy makers is covering budget.</a:t>
                      </a:r>
                      <a:endParaRPr sz="1100" u="none" strike="noStrike" cap="none">
                        <a:latin typeface="Corbel" panose="020B0503020204020204"/>
                        <a:ea typeface="Corbel" panose="020B0503020204020204"/>
                        <a:cs typeface="Corbel" panose="020B0503020204020204"/>
                        <a:sym typeface="Corbel" panose="020B0503020204020204"/>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panose="020B0604020202020204"/>
                        <a:buNone/>
                      </a:pPr>
                      <a:r>
                        <a:rPr lang="en-US" sz="1100" u="none" strike="noStrike" cap="none">
                          <a:latin typeface="Corbel" panose="020B0503020204020204"/>
                          <a:ea typeface="Corbel" panose="020B0503020204020204"/>
                          <a:cs typeface="Corbel" panose="020B0503020204020204"/>
                          <a:sym typeface="Corbel" panose="020B0503020204020204"/>
                        </a:rPr>
                        <a:t>NYSDE mandates the policy and the school itself monitors social workers put in place. </a:t>
                      </a:r>
                    </a:p>
                    <a:p>
                      <a:pPr marL="0" marR="0" lvl="0" indent="0" algn="l" rtl="0">
                        <a:lnSpc>
                          <a:spcPct val="100000"/>
                        </a:lnSpc>
                        <a:spcBef>
                          <a:spcPts val="0"/>
                        </a:spcBef>
                        <a:spcAft>
                          <a:spcPts val="0"/>
                        </a:spcAft>
                        <a:buNone/>
                      </a:pPr>
                      <a:endParaRPr sz="1100" u="none" strike="noStrike" cap="none">
                        <a:latin typeface="Corbel" panose="020B0503020204020204"/>
                        <a:ea typeface="Corbel" panose="020B0503020204020204"/>
                        <a:cs typeface="Corbel" panose="020B0503020204020204"/>
                        <a:sym typeface="Corbel" panose="020B0503020204020204"/>
                      </a:endParaRPr>
                    </a:p>
                  </a:txBody>
                  <a:tcPr marL="91450" marR="91450" marT="45725" marB="45725"/>
                </a:tc>
                <a:tc>
                  <a:txBody>
                    <a:bodyPr/>
                    <a:lstStyle/>
                    <a:p>
                      <a:pPr marL="0" marR="0" lvl="0" indent="0" algn="l" rtl="0">
                        <a:lnSpc>
                          <a:spcPct val="100000"/>
                        </a:lnSpc>
                        <a:spcBef>
                          <a:spcPts val="0"/>
                        </a:spcBef>
                        <a:spcAft>
                          <a:spcPts val="0"/>
                        </a:spcAft>
                        <a:buNone/>
                      </a:pPr>
                      <a:r>
                        <a:rPr lang="en-US" sz="1100" u="none" strike="noStrike" cap="none">
                          <a:latin typeface="Corbel" panose="020B0503020204020204"/>
                          <a:ea typeface="Corbel" panose="020B0503020204020204"/>
                          <a:cs typeface="Corbel" panose="020B0503020204020204"/>
                          <a:sym typeface="Corbel" panose="020B0503020204020204"/>
                        </a:rPr>
                        <a:t>Successful implementation can’t be analyzed successfully until other data aspects of implementation are complete. </a:t>
                      </a: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panose="020B0604020202020204"/>
                        <a:buNone/>
                      </a:pPr>
                      <a:r>
                        <a:rPr lang="en-US" sz="1100" u="none" strike="noStrike" cap="none">
                          <a:latin typeface="Corbel" panose="020B0503020204020204"/>
                          <a:ea typeface="Corbel" panose="020B0503020204020204"/>
                          <a:cs typeface="Corbel" panose="020B0503020204020204"/>
                          <a:sym typeface="Corbel" panose="020B0503020204020204"/>
                        </a:rPr>
                        <a:t>Discovering whether policy implementation actions are successful depends on both policy maker actions, overcoming obstacles, and accuracy of curriculum. </a:t>
                      </a:r>
                    </a:p>
                    <a:p>
                      <a:pPr marL="0" marR="0" lvl="0" indent="0" algn="l" rtl="0">
                        <a:lnSpc>
                          <a:spcPct val="100000"/>
                        </a:lnSpc>
                        <a:spcBef>
                          <a:spcPts val="0"/>
                        </a:spcBef>
                        <a:spcAft>
                          <a:spcPts val="0"/>
                        </a:spcAft>
                        <a:buNone/>
                      </a:pPr>
                      <a:endParaRPr sz="1100" u="none" strike="noStrike" cap="none">
                        <a:latin typeface="Corbel" panose="020B0503020204020204"/>
                        <a:ea typeface="Corbel" panose="020B0503020204020204"/>
                        <a:cs typeface="Corbel" panose="020B0503020204020204"/>
                        <a:sym typeface="Corbel" panose="020B0503020204020204"/>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Arial" panose="020B0604020202020204"/>
                        <a:buNone/>
                      </a:pPr>
                      <a:r>
                        <a:rPr lang="en-US" sz="1200" u="none" strike="noStrike" cap="none">
                          <a:solidFill>
                            <a:schemeClr val="dk1"/>
                          </a:solidFill>
                          <a:latin typeface="Corbel" panose="020B0503020204020204"/>
                          <a:ea typeface="Corbel" panose="020B0503020204020204"/>
                          <a:cs typeface="Corbel" panose="020B0503020204020204"/>
                          <a:sym typeface="Corbel" panose="020B0503020204020204"/>
                        </a:rPr>
                        <a:t>If it can be proved that social worker aid can ease burden on teachers, therefore bettering their teaching and allowing for better wellness of students, then this policy plan will be a net benefit if implemented. </a:t>
                      </a:r>
                    </a:p>
                    <a:p>
                      <a:pPr marL="0" marR="0" lvl="0" indent="0" algn="l" rtl="0">
                        <a:lnSpc>
                          <a:spcPct val="100000"/>
                        </a:lnSpc>
                        <a:spcBef>
                          <a:spcPts val="0"/>
                        </a:spcBef>
                        <a:spcAft>
                          <a:spcPts val="0"/>
                        </a:spcAft>
                        <a:buNone/>
                      </a:pPr>
                      <a:endParaRPr sz="1200" u="none" strike="noStrike" cap="none">
                        <a:latin typeface="Corbel" panose="020B0503020204020204"/>
                        <a:ea typeface="Corbel" panose="020B0503020204020204"/>
                        <a:cs typeface="Corbel" panose="020B0503020204020204"/>
                        <a:sym typeface="Corbel" panose="020B0503020204020204"/>
                      </a:endParaRPr>
                    </a:p>
                  </a:txBody>
                  <a:tcPr marL="91450" marR="91450" marT="45725" marB="45725"/>
                </a:tc>
                <a:extLst>
                  <a:ext uri="{0D108BD9-81ED-4DB2-BD59-A6C34878D82A}">
                    <a16:rowId xmlns:a16="http://schemas.microsoft.com/office/drawing/2014/main" val="10001"/>
                  </a:ext>
                </a:extLst>
              </a:tr>
              <a:tr h="1918550">
                <a:tc>
                  <a:txBody>
                    <a:bodyPr/>
                    <a:lstStyle/>
                    <a:p>
                      <a:pPr marL="0" marR="0" lvl="0" indent="0" algn="l" rtl="0">
                        <a:lnSpc>
                          <a:spcPct val="100000"/>
                        </a:lnSpc>
                        <a:spcBef>
                          <a:spcPts val="0"/>
                        </a:spcBef>
                        <a:spcAft>
                          <a:spcPts val="0"/>
                        </a:spcAft>
                        <a:buNone/>
                      </a:pPr>
                      <a:r>
                        <a:rPr lang="en-US" sz="1100" u="none" strike="noStrike" cap="none">
                          <a:latin typeface="Corbel" panose="020B0503020204020204"/>
                          <a:ea typeface="Corbel" panose="020B0503020204020204"/>
                          <a:cs typeface="Corbel" panose="020B0503020204020204"/>
                          <a:sym typeface="Corbel" panose="020B0503020204020204"/>
                        </a:rPr>
                        <a:t>Details on who will mandate the policy. </a:t>
                      </a: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panose="020B0604020202020204"/>
                        <a:buNone/>
                      </a:pPr>
                      <a:r>
                        <a:rPr lang="en-US" sz="1100" u="none" strike="noStrike" cap="none">
                          <a:solidFill>
                            <a:schemeClr val="dk1"/>
                          </a:solidFill>
                          <a:latin typeface="Corbel" panose="020B0503020204020204"/>
                          <a:ea typeface="Corbel" panose="020B0503020204020204"/>
                          <a:cs typeface="Corbel" panose="020B0503020204020204"/>
                          <a:sym typeface="Corbel" panose="020B0503020204020204"/>
                        </a:rPr>
                        <a:t>Measuring social workers per district along with curriculum mandated will be up to the NYSDE and others to mandate within schools. </a:t>
                      </a:r>
                      <a:br>
                        <a:rPr lang="en-US" sz="1100" u="none" strike="noStrike" cap="none">
                          <a:solidFill>
                            <a:schemeClr val="dk1"/>
                          </a:solidFill>
                          <a:latin typeface="Corbel" panose="020B0503020204020204"/>
                          <a:ea typeface="Corbel" panose="020B0503020204020204"/>
                          <a:cs typeface="Corbel" panose="020B0503020204020204"/>
                          <a:sym typeface="Corbel" panose="020B0503020204020204"/>
                        </a:rPr>
                      </a:br>
                      <a:br>
                        <a:rPr lang="en-US" sz="1100" u="none" strike="noStrike" cap="none">
                          <a:solidFill>
                            <a:schemeClr val="dk1"/>
                          </a:solidFill>
                          <a:latin typeface="Corbel" panose="020B0503020204020204"/>
                          <a:ea typeface="Corbel" panose="020B0503020204020204"/>
                          <a:cs typeface="Corbel" panose="020B0503020204020204"/>
                          <a:sym typeface="Corbel" panose="020B0503020204020204"/>
                        </a:rPr>
                      </a:br>
                      <a:endParaRPr sz="1100" b="0" u="none" strike="noStrike" cap="none">
                        <a:solidFill>
                          <a:schemeClr val="dk1"/>
                        </a:solidFill>
                        <a:latin typeface="Corbel" panose="020B0503020204020204"/>
                        <a:ea typeface="Corbel" panose="020B0503020204020204"/>
                        <a:cs typeface="Corbel" panose="020B0503020204020204"/>
                        <a:sym typeface="Corbel" panose="020B0503020204020204"/>
                      </a:endParaRPr>
                    </a:p>
                  </a:txBody>
                  <a:tcPr marL="91450" marR="91450" marT="45725" marB="45725"/>
                </a:tc>
                <a:tc>
                  <a:txBody>
                    <a:bodyPr/>
                    <a:lstStyle/>
                    <a:p>
                      <a:pPr marL="0" marR="0" lvl="0" indent="0" algn="l" rtl="0">
                        <a:lnSpc>
                          <a:spcPct val="100000"/>
                        </a:lnSpc>
                        <a:spcBef>
                          <a:spcPts val="0"/>
                        </a:spcBef>
                        <a:spcAft>
                          <a:spcPts val="0"/>
                        </a:spcAft>
                        <a:buNone/>
                      </a:pPr>
                      <a:r>
                        <a:rPr lang="en-US" sz="1100" u="none" strike="noStrike" cap="none">
                          <a:latin typeface="Corbel" panose="020B0503020204020204"/>
                          <a:ea typeface="Corbel" panose="020B0503020204020204"/>
                          <a:cs typeface="Corbel" panose="020B0503020204020204"/>
                          <a:sym typeface="Corbel" panose="020B0503020204020204"/>
                        </a:rPr>
                        <a:t>Deciding on stricter aspects of the policy is up to the schools once implemented. </a:t>
                      </a:r>
                    </a:p>
                  </a:txBody>
                  <a:tcPr marL="91450" marR="91450" marT="45725" marB="45725"/>
                </a:tc>
                <a:tc>
                  <a:txBody>
                    <a:bodyPr/>
                    <a:lstStyle/>
                    <a:p>
                      <a:pPr marL="0" marR="0" lvl="0" indent="0" algn="l" rtl="0">
                        <a:lnSpc>
                          <a:spcPct val="100000"/>
                        </a:lnSpc>
                        <a:spcBef>
                          <a:spcPts val="0"/>
                        </a:spcBef>
                        <a:spcAft>
                          <a:spcPts val="0"/>
                        </a:spcAft>
                        <a:buNone/>
                      </a:pPr>
                      <a:r>
                        <a:rPr lang="en-US" sz="1100" u="none" strike="noStrike" cap="none">
                          <a:latin typeface="Corbel" panose="020B0503020204020204"/>
                          <a:ea typeface="Corbel" panose="020B0503020204020204"/>
                          <a:cs typeface="Corbel" panose="020B0503020204020204"/>
                          <a:sym typeface="Corbel" panose="020B0503020204020204"/>
                        </a:rPr>
                        <a:t>Collected by school via surveys as well as annual check-ins. </a:t>
                      </a:r>
                    </a:p>
                  </a:txBody>
                  <a:tcPr marL="91450" marR="91450" marT="45725" marB="45725"/>
                </a:tc>
                <a:tc>
                  <a:txBody>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1100" b="0" u="none" strike="noStrike" cap="none">
                          <a:solidFill>
                            <a:schemeClr val="dk1"/>
                          </a:solidFill>
                          <a:latin typeface="Corbel" panose="020B0503020204020204"/>
                          <a:ea typeface="Corbel" panose="020B0503020204020204"/>
                          <a:cs typeface="Corbel" panose="020B0503020204020204"/>
                          <a:sym typeface="Corbel" panose="020B0503020204020204"/>
                        </a:rPr>
                        <a:t>Which districts get what:</a:t>
                      </a:r>
                      <a:br>
                        <a:rPr lang="en-US" sz="1100" b="0" u="none" strike="noStrike" cap="none">
                          <a:solidFill>
                            <a:schemeClr val="dk1"/>
                          </a:solidFill>
                          <a:latin typeface="Corbel" panose="020B0503020204020204"/>
                          <a:ea typeface="Corbel" panose="020B0503020204020204"/>
                          <a:cs typeface="Corbel" panose="020B0503020204020204"/>
                          <a:sym typeface="Corbel" panose="020B0503020204020204"/>
                        </a:rPr>
                      </a:br>
                      <a:br>
                        <a:rPr lang="en-US" sz="1100" b="0" u="none" strike="noStrike" cap="none">
                          <a:solidFill>
                            <a:schemeClr val="dk1"/>
                          </a:solidFill>
                          <a:latin typeface="Corbel" panose="020B0503020204020204"/>
                          <a:ea typeface="Corbel" panose="020B0503020204020204"/>
                          <a:cs typeface="Corbel" panose="020B0503020204020204"/>
                          <a:sym typeface="Corbel" panose="020B0503020204020204"/>
                        </a:rPr>
                      </a:br>
                      <a:r>
                        <a:rPr lang="en-US" sz="1100" b="0" u="none" strike="noStrike" cap="none">
                          <a:solidFill>
                            <a:schemeClr val="dk1"/>
                          </a:solidFill>
                          <a:latin typeface="Corbel" panose="020B0503020204020204"/>
                          <a:ea typeface="Corbel" panose="020B0503020204020204"/>
                          <a:cs typeface="Corbel" panose="020B0503020204020204"/>
                          <a:sym typeface="Corbel" panose="020B0503020204020204"/>
                        </a:rPr>
                        <a:t>Depending on resources,  deciding for </a:t>
                      </a:r>
                      <a:r>
                        <a:rPr lang="en-US" sz="1100" u="none" strike="noStrike" cap="none">
                          <a:solidFill>
                            <a:schemeClr val="dk1"/>
                          </a:solidFill>
                          <a:latin typeface="Corbel" panose="020B0503020204020204"/>
                          <a:ea typeface="Corbel" panose="020B0503020204020204"/>
                          <a:cs typeface="Corbel" panose="020B0503020204020204"/>
                          <a:sym typeface="Corbel" panose="020B0503020204020204"/>
                        </a:rPr>
                        <a:t>districts when/what/where (like which districts specifically may need more help, funding etc. then others.) is a timely process. There may be a rationale for why certain areas need to have more etc. </a:t>
                      </a:r>
                      <a:endParaRPr sz="1100" u="none" strike="noStrike" cap="none">
                        <a:latin typeface="Corbel" panose="020B0503020204020204"/>
                        <a:ea typeface="Corbel" panose="020B0503020204020204"/>
                        <a:cs typeface="Corbel" panose="020B0503020204020204"/>
                        <a:sym typeface="Corbel" panose="020B0503020204020204"/>
                      </a:endParaRPr>
                    </a:p>
                    <a:p>
                      <a:pPr marL="0" marR="0" lvl="0" indent="0" algn="l" rtl="0">
                        <a:lnSpc>
                          <a:spcPct val="100000"/>
                        </a:lnSpc>
                        <a:spcBef>
                          <a:spcPts val="0"/>
                        </a:spcBef>
                        <a:spcAft>
                          <a:spcPts val="0"/>
                        </a:spcAft>
                        <a:buNone/>
                      </a:pPr>
                      <a:endParaRPr sz="1100" u="none" strike="noStrike" cap="none">
                        <a:latin typeface="Corbel" panose="020B0503020204020204"/>
                        <a:ea typeface="Corbel" panose="020B0503020204020204"/>
                        <a:cs typeface="Corbel" panose="020B0503020204020204"/>
                        <a:sym typeface="Corbel" panose="020B0503020204020204"/>
                      </a:endParaRPr>
                    </a:p>
                  </a:txBody>
                  <a:tcPr marL="91450" marR="91450" marT="45725" marB="45725"/>
                </a:tc>
                <a:tc>
                  <a:txBody>
                    <a:bodyPr/>
                    <a:lstStyle/>
                    <a:p>
                      <a:pPr marL="0" marR="0" lvl="0" indent="0" algn="l" rtl="0">
                        <a:lnSpc>
                          <a:spcPct val="100000"/>
                        </a:lnSpc>
                        <a:spcBef>
                          <a:spcPts val="0"/>
                        </a:spcBef>
                        <a:spcAft>
                          <a:spcPts val="0"/>
                        </a:spcAft>
                        <a:buNone/>
                      </a:pPr>
                      <a:r>
                        <a:rPr lang="en-US" sz="1200" u="none" strike="noStrike" cap="none">
                          <a:solidFill>
                            <a:schemeClr val="dk1"/>
                          </a:solidFill>
                          <a:latin typeface="Corbel" panose="020B0503020204020204"/>
                          <a:ea typeface="Corbel" panose="020B0503020204020204"/>
                          <a:cs typeface="Corbel" panose="020B0503020204020204"/>
                          <a:sym typeface="Corbel" panose="020B0503020204020204"/>
                        </a:rPr>
                        <a:t>To overcome obstacles. </a:t>
                      </a:r>
                      <a:br>
                        <a:rPr lang="en-US" sz="1200" u="none" strike="noStrike" cap="none">
                          <a:solidFill>
                            <a:schemeClr val="dk1"/>
                          </a:solidFill>
                          <a:latin typeface="Corbel" panose="020B0503020204020204"/>
                          <a:ea typeface="Corbel" panose="020B0503020204020204"/>
                          <a:cs typeface="Corbel" panose="020B0503020204020204"/>
                          <a:sym typeface="Corbel" panose="020B0503020204020204"/>
                        </a:rPr>
                      </a:br>
                      <a:br>
                        <a:rPr lang="en-US" sz="1200" u="none" strike="noStrike" cap="none">
                          <a:solidFill>
                            <a:schemeClr val="dk1"/>
                          </a:solidFill>
                          <a:latin typeface="Corbel" panose="020B0503020204020204"/>
                          <a:ea typeface="Corbel" panose="020B0503020204020204"/>
                          <a:cs typeface="Corbel" panose="020B0503020204020204"/>
                          <a:sym typeface="Corbel" panose="020B0503020204020204"/>
                        </a:rPr>
                      </a:br>
                      <a:r>
                        <a:rPr lang="en-US" sz="1200" u="none" strike="noStrike" cap="none">
                          <a:solidFill>
                            <a:schemeClr val="dk1"/>
                          </a:solidFill>
                          <a:latin typeface="Corbel" panose="020B0503020204020204"/>
                          <a:ea typeface="Corbel" panose="020B0503020204020204"/>
                          <a:cs typeface="Corbel" panose="020B0503020204020204"/>
                          <a:sym typeface="Corbel" panose="020B0503020204020204"/>
                        </a:rPr>
                        <a:t>For example, since people don’t want to spend money on more social workers (or extra mental health resources for schools,) this along with budget on the policy becomes an obstacle </a:t>
                      </a:r>
                      <a:br>
                        <a:rPr lang="en-US" sz="1200" u="none" strike="noStrike" cap="none">
                          <a:solidFill>
                            <a:schemeClr val="dk1"/>
                          </a:solidFill>
                          <a:latin typeface="Corbel" panose="020B0503020204020204"/>
                          <a:ea typeface="Corbel" panose="020B0503020204020204"/>
                          <a:cs typeface="Corbel" panose="020B0503020204020204"/>
                          <a:sym typeface="Corbel" panose="020B0503020204020204"/>
                        </a:rPr>
                      </a:br>
                      <a:endParaRPr sz="1200" u="none" strike="noStrike" cap="none">
                        <a:latin typeface="Corbel" panose="020B0503020204020204"/>
                        <a:ea typeface="Corbel" panose="020B0503020204020204"/>
                        <a:cs typeface="Corbel" panose="020B0503020204020204"/>
                        <a:sym typeface="Corbel" panose="020B0503020204020204"/>
                      </a:endParaRPr>
                    </a:p>
                  </a:txBody>
                  <a:tcPr marL="91450" marR="91450" marT="45725" marB="45725"/>
                </a:tc>
                <a:extLst>
                  <a:ext uri="{0D108BD9-81ED-4DB2-BD59-A6C34878D82A}">
                    <a16:rowId xmlns:a16="http://schemas.microsoft.com/office/drawing/2014/main" val="10002"/>
                  </a:ext>
                </a:extLst>
              </a:tr>
              <a:tr h="1847625">
                <a:tc>
                  <a:txBody>
                    <a:bodyPr/>
                    <a:lstStyle/>
                    <a:p>
                      <a:pPr marL="0" marR="0" lvl="0" indent="0" algn="l" rtl="0">
                        <a:lnSpc>
                          <a:spcPct val="100000"/>
                        </a:lnSpc>
                        <a:spcBef>
                          <a:spcPts val="0"/>
                        </a:spcBef>
                        <a:spcAft>
                          <a:spcPts val="0"/>
                        </a:spcAft>
                        <a:buNone/>
                      </a:pPr>
                      <a:r>
                        <a:rPr lang="en-US" sz="1100" u="none" strike="noStrike" cap="none">
                          <a:latin typeface="Corbel" panose="020B0503020204020204"/>
                          <a:ea typeface="Corbel" panose="020B0503020204020204"/>
                          <a:cs typeface="Corbel" panose="020B0503020204020204"/>
                          <a:sym typeface="Corbel" panose="020B0503020204020204"/>
                        </a:rPr>
                        <a:t>Breakdown of policy by school</a:t>
                      </a:r>
                    </a:p>
                  </a:txBody>
                  <a:tcPr marL="91450" marR="91450" marT="45725" marB="45725"/>
                </a:tc>
                <a:tc>
                  <a:txBody>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1100" u="none" strike="noStrike" cap="none">
                          <a:solidFill>
                            <a:schemeClr val="dk1"/>
                          </a:solidFill>
                          <a:latin typeface="Corbel" panose="020B0503020204020204"/>
                          <a:ea typeface="Corbel" panose="020B0503020204020204"/>
                          <a:cs typeface="Corbel" panose="020B0503020204020204"/>
                          <a:sym typeface="Corbel" panose="020B0503020204020204"/>
                        </a:rPr>
                        <a:t>Social workers will provide Mental Health curriculum.. </a:t>
                      </a:r>
                      <a:br>
                        <a:rPr lang="en-US" sz="1100" u="none" strike="noStrike" cap="none">
                          <a:solidFill>
                            <a:schemeClr val="dk1"/>
                          </a:solidFill>
                          <a:latin typeface="Corbel" panose="020B0503020204020204"/>
                          <a:ea typeface="Corbel" panose="020B0503020204020204"/>
                          <a:cs typeface="Corbel" panose="020B0503020204020204"/>
                          <a:sym typeface="Corbel" panose="020B0503020204020204"/>
                        </a:rPr>
                      </a:br>
                      <a:br>
                        <a:rPr lang="en-US" sz="1100" u="none" strike="noStrike" cap="none">
                          <a:solidFill>
                            <a:schemeClr val="dk1"/>
                          </a:solidFill>
                          <a:latin typeface="Corbel" panose="020B0503020204020204"/>
                          <a:ea typeface="Corbel" panose="020B0503020204020204"/>
                          <a:cs typeface="Corbel" panose="020B0503020204020204"/>
                          <a:sym typeface="Corbel" panose="020B0503020204020204"/>
                        </a:rPr>
                      </a:br>
                      <a:r>
                        <a:rPr lang="en-US" sz="1100" u="none" strike="noStrike" cap="none">
                          <a:solidFill>
                            <a:schemeClr val="dk1"/>
                          </a:solidFill>
                          <a:latin typeface="Corbel" panose="020B0503020204020204"/>
                          <a:ea typeface="Corbel" panose="020B0503020204020204"/>
                          <a:cs typeface="Corbel" panose="020B0503020204020204"/>
                          <a:sym typeface="Corbel" panose="020B0503020204020204"/>
                        </a:rPr>
                        <a:t>Things like the ACE(Adverse Childhood Experiences) score testing and other extensions will rely mainly on problem discovery leading too then aiding students’ well-being.</a:t>
                      </a:r>
                    </a:p>
                    <a:p>
                      <a:pPr marL="0" marR="0" lvl="0" indent="0" algn="l" rtl="0">
                        <a:lnSpc>
                          <a:spcPct val="100000"/>
                        </a:lnSpc>
                        <a:spcBef>
                          <a:spcPts val="0"/>
                        </a:spcBef>
                        <a:spcAft>
                          <a:spcPts val="0"/>
                        </a:spcAft>
                        <a:buNone/>
                      </a:pPr>
                      <a:endParaRPr sz="1100" u="none" strike="noStrike" cap="none">
                        <a:latin typeface="Corbel" panose="020B0503020204020204"/>
                        <a:ea typeface="Corbel" panose="020B0503020204020204"/>
                        <a:cs typeface="Corbel" panose="020B0503020204020204"/>
                        <a:sym typeface="Corbel" panose="020B0503020204020204"/>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1100" u="none" strike="noStrike" cap="none">
                          <a:solidFill>
                            <a:schemeClr val="dk1"/>
                          </a:solidFill>
                          <a:latin typeface="Corbel" panose="020B0503020204020204"/>
                          <a:ea typeface="Corbel" panose="020B0503020204020204"/>
                          <a:cs typeface="Corbel" panose="020B0503020204020204"/>
                          <a:sym typeface="Corbel" panose="020B0503020204020204"/>
                        </a:rPr>
                        <a:t>They will have courses and curriculum (most likely on computers or handheld devices) that will be provided to them. </a:t>
                      </a:r>
                      <a:endParaRPr sz="1100" u="none" strike="noStrike" cap="none">
                        <a:latin typeface="Corbel" panose="020B0503020204020204"/>
                        <a:ea typeface="Corbel" panose="020B0503020204020204"/>
                        <a:cs typeface="Corbel" panose="020B0503020204020204"/>
                        <a:sym typeface="Corbel" panose="020B0503020204020204"/>
                      </a:endParaRPr>
                    </a:p>
                  </a:txBody>
                  <a:tcPr marL="91450" marR="91450" marT="45725" marB="45725"/>
                </a:tc>
                <a:tc>
                  <a:txBody>
                    <a:bodyPr/>
                    <a:lstStyle/>
                    <a:p>
                      <a:pPr marL="0" marR="0" lvl="0" indent="0" algn="l" rtl="0">
                        <a:lnSpc>
                          <a:spcPct val="100000"/>
                        </a:lnSpc>
                        <a:spcBef>
                          <a:spcPts val="0"/>
                        </a:spcBef>
                        <a:spcAft>
                          <a:spcPts val="0"/>
                        </a:spcAft>
                        <a:buNone/>
                      </a:pPr>
                      <a:r>
                        <a:rPr lang="en-US" sz="1100" u="none" strike="noStrike" cap="none">
                          <a:solidFill>
                            <a:schemeClr val="dk1"/>
                          </a:solidFill>
                          <a:latin typeface="Corbel" panose="020B0503020204020204"/>
                          <a:ea typeface="Corbel" panose="020B0503020204020204"/>
                          <a:cs typeface="Corbel" panose="020B0503020204020204"/>
                          <a:sym typeface="Corbel" panose="020B0503020204020204"/>
                        </a:rPr>
                        <a:t>The social workers will provide Mental health curriculum which may include things like check-ins, trauma informed learning etc. </a:t>
                      </a:r>
                      <a:endParaRPr sz="1100" u="none" strike="noStrike" cap="none">
                        <a:latin typeface="Corbel" panose="020B0503020204020204"/>
                        <a:ea typeface="Corbel" panose="020B0503020204020204"/>
                        <a:cs typeface="Corbel" panose="020B0503020204020204"/>
                        <a:sym typeface="Corbel" panose="020B0503020204020204"/>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1100" u="none" strike="noStrike" cap="none">
                          <a:solidFill>
                            <a:schemeClr val="dk1"/>
                          </a:solidFill>
                          <a:latin typeface="Corbel" panose="020B0503020204020204"/>
                          <a:ea typeface="Corbel" panose="020B0503020204020204"/>
                          <a:cs typeface="Corbel" panose="020B0503020204020204"/>
                          <a:sym typeface="Corbel" panose="020B0503020204020204"/>
                        </a:rPr>
                        <a:t>Students will work with a social worker over a designated</a:t>
                      </a:r>
                    </a:p>
                    <a:p>
                      <a:pPr marL="0" marR="0" lvl="0" indent="0" algn="l" rtl="0">
                        <a:lnSpc>
                          <a:spcPct val="100000"/>
                        </a:lnSpc>
                        <a:spcBef>
                          <a:spcPts val="0"/>
                        </a:spcBef>
                        <a:spcAft>
                          <a:spcPts val="0"/>
                        </a:spcAft>
                        <a:buClr>
                          <a:schemeClr val="dk1"/>
                        </a:buClr>
                        <a:buSzPts val="1100"/>
                        <a:buFont typeface="Arial" panose="020B0604020202020204"/>
                        <a:buNone/>
                      </a:pPr>
                      <a:r>
                        <a:rPr lang="en-US" sz="1100" u="none" strike="noStrike" cap="none">
                          <a:solidFill>
                            <a:schemeClr val="dk1"/>
                          </a:solidFill>
                          <a:latin typeface="Corbel" panose="020B0503020204020204"/>
                          <a:ea typeface="Corbel" panose="020B0503020204020204"/>
                          <a:cs typeface="Corbel" panose="020B0503020204020204"/>
                          <a:sym typeface="Corbel" panose="020B0503020204020204"/>
                        </a:rPr>
                        <a:t>time period. </a:t>
                      </a:r>
                    </a:p>
                    <a:p>
                      <a:pPr marL="0" marR="0" lvl="0" indent="0" algn="l" rtl="0">
                        <a:lnSpc>
                          <a:spcPct val="100000"/>
                        </a:lnSpc>
                        <a:spcBef>
                          <a:spcPts val="0"/>
                        </a:spcBef>
                        <a:spcAft>
                          <a:spcPts val="0"/>
                        </a:spcAft>
                        <a:buNone/>
                      </a:pPr>
                      <a:endParaRPr sz="1100" u="none" strike="noStrike" cap="none">
                        <a:latin typeface="Corbel" panose="020B0503020204020204"/>
                        <a:ea typeface="Corbel" panose="020B0503020204020204"/>
                        <a:cs typeface="Corbel" panose="020B0503020204020204"/>
                        <a:sym typeface="Corbel" panose="020B0503020204020204"/>
                      </a:endParaRPr>
                    </a:p>
                  </a:txBody>
                  <a:tcPr marL="91450" marR="91450" marT="45725" marB="45725"/>
                </a:tc>
                <a:tc>
                  <a:txBody>
                    <a:bodyPr/>
                    <a:lstStyle/>
                    <a:p>
                      <a:pPr marL="0" marR="0" lvl="0" indent="0" algn="l" rtl="0">
                        <a:lnSpc>
                          <a:spcPct val="100000"/>
                        </a:lnSpc>
                        <a:spcBef>
                          <a:spcPts val="0"/>
                        </a:spcBef>
                        <a:spcAft>
                          <a:spcPts val="0"/>
                        </a:spcAft>
                        <a:buNone/>
                      </a:pPr>
                      <a:r>
                        <a:rPr lang="en-US" sz="1200" u="none" strike="noStrike" cap="none">
                          <a:solidFill>
                            <a:schemeClr val="dk1"/>
                          </a:solidFill>
                          <a:latin typeface="Corbel" panose="020B0503020204020204"/>
                          <a:ea typeface="Corbel" panose="020B0503020204020204"/>
                          <a:cs typeface="Corbel" panose="020B0503020204020204"/>
                          <a:sym typeface="Corbel" panose="020B0503020204020204"/>
                        </a:rPr>
                        <a:t>Students and social workers will have check0ins with superiors. </a:t>
                      </a:r>
                      <a:br>
                        <a:rPr lang="en-US" sz="1200" u="none" strike="noStrike" cap="none">
                          <a:solidFill>
                            <a:schemeClr val="dk1"/>
                          </a:solidFill>
                          <a:latin typeface="Corbel" panose="020B0503020204020204"/>
                          <a:ea typeface="Corbel" panose="020B0503020204020204"/>
                          <a:cs typeface="Corbel" panose="020B0503020204020204"/>
                          <a:sym typeface="Corbel" panose="020B0503020204020204"/>
                        </a:rPr>
                      </a:br>
                      <a:r>
                        <a:rPr lang="en-US" sz="1200" u="none" strike="noStrike" cap="none">
                          <a:solidFill>
                            <a:schemeClr val="dk1"/>
                          </a:solidFill>
                          <a:latin typeface="Corbel" panose="020B0503020204020204"/>
                          <a:ea typeface="Corbel" panose="020B0503020204020204"/>
                          <a:cs typeface="Corbel" panose="020B0503020204020204"/>
                          <a:sym typeface="Corbel" panose="020B0503020204020204"/>
                        </a:rPr>
                        <a:t>With the main work revolving around improving students’ well-being. </a:t>
                      </a:r>
                      <a:endParaRPr sz="1200" u="none" strike="noStrike" cap="none">
                        <a:latin typeface="Corbel" panose="020B0503020204020204"/>
                        <a:ea typeface="Corbel" panose="020B0503020204020204"/>
                        <a:cs typeface="Corbel" panose="020B0503020204020204"/>
                        <a:sym typeface="Corbel" panose="020B0503020204020204"/>
                      </a:endParaRPr>
                    </a:p>
                  </a:txBody>
                  <a:tcPr marL="91450" marR="91450" marT="45725" marB="45725"/>
                </a:tc>
                <a:extLst>
                  <a:ext uri="{0D108BD9-81ED-4DB2-BD59-A6C34878D82A}">
                    <a16:rowId xmlns:a16="http://schemas.microsoft.com/office/drawing/2014/main" val="10003"/>
                  </a:ext>
                </a:extLst>
              </a:tr>
            </a:tbl>
          </a:graphicData>
        </a:graphic>
      </p:graphicFrame>
      <p:sp>
        <p:nvSpPr>
          <p:cNvPr id="154" name="Google Shape;154;p22"/>
          <p:cNvSpPr txBox="1"/>
          <p:nvPr/>
        </p:nvSpPr>
        <p:spPr>
          <a:xfrm>
            <a:off x="140677" y="81005"/>
            <a:ext cx="220862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Data </a:t>
            </a:r>
            <a:r>
              <a:rPr lang="en-US" sz="1800" b="0" i="0" u="none" strike="noStrike" cap="none">
                <a:solidFill>
                  <a:srgbClr val="000000"/>
                </a:solidFill>
                <a:latin typeface="Corbel" panose="020B0503020204020204"/>
                <a:ea typeface="Corbel" panose="020B0503020204020204"/>
                <a:cs typeface="Corbel" panose="020B0503020204020204"/>
                <a:sym typeface="Corbel" panose="020B0503020204020204"/>
              </a:rPr>
              <a:t>Design</a:t>
            </a:r>
            <a:r>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 Table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ctrTitle"/>
          </p:nvPr>
        </p:nvSpPr>
        <p:spPr>
          <a:xfrm>
            <a:off x="1069848" y="1298448"/>
            <a:ext cx="7315200" cy="325526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FFFFF"/>
              </a:buClr>
              <a:buSzPts val="5900"/>
              <a:buFont typeface="Corbel" panose="020B0503020204020204"/>
              <a:buNone/>
            </a:pPr>
            <a:r>
              <a:rPr lang="en-US"/>
              <a:t>Mental Health and the Teaching Profession</a:t>
            </a:r>
          </a:p>
        </p:txBody>
      </p:sp>
      <p:sp>
        <p:nvSpPr>
          <p:cNvPr id="160" name="Google Shape;160;p23"/>
          <p:cNvSpPr txBox="1">
            <a:spLocks noGrp="1"/>
          </p:cNvSpPr>
          <p:nvPr>
            <p:ph type="subTitle" idx="1"/>
          </p:nvPr>
        </p:nvSpPr>
        <p:spPr>
          <a:xfrm>
            <a:off x="1100015" y="4670246"/>
            <a:ext cx="7315200" cy="914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200"/>
              <a:buNone/>
            </a:pPr>
            <a:r>
              <a:rPr lang="en-US" sz="3200"/>
              <a:t>Struggles, Implications for Students, &amp; Recommendations </a:t>
            </a:r>
            <a:endParaRPr sz="3200"/>
          </a:p>
        </p:txBody>
      </p:sp>
      <p:sp>
        <p:nvSpPr>
          <p:cNvPr id="161" name="Google Shape;161;p23"/>
          <p:cNvSpPr txBox="1"/>
          <p:nvPr/>
        </p:nvSpPr>
        <p:spPr>
          <a:xfrm>
            <a:off x="9571513" y="4384317"/>
            <a:ext cx="2173184"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r>
              <a:rPr lang="en-US" sz="1800" b="0" i="0" u="none" strike="noStrike" cap="none">
                <a:solidFill>
                  <a:schemeClr val="dk1"/>
                </a:solidFill>
                <a:latin typeface="Corbel" panose="020B0503020204020204"/>
                <a:ea typeface="Corbel" panose="020B0503020204020204"/>
                <a:cs typeface="Corbel" panose="020B0503020204020204"/>
                <a:sym typeface="Corbel" panose="020B0503020204020204"/>
              </a:rPr>
              <a:t>Presented by Aleta, Bella, Payton</a:t>
            </a:r>
            <a:endParaRPr sz="1800" b="0" i="0" u="none" strike="noStrike" cap="none">
              <a:solidFill>
                <a:schemeClr val="dk1"/>
              </a:solidFill>
              <a:latin typeface="Corbel" panose="020B0503020204020204"/>
              <a:ea typeface="Corbel" panose="020B0503020204020204"/>
              <a:cs typeface="Corbel" panose="020B0503020204020204"/>
              <a:sym typeface="Corbel" panose="020B0503020204020204"/>
            </a:endParaRPr>
          </a:p>
        </p:txBody>
      </p:sp>
      <p:pic>
        <p:nvPicPr>
          <p:cNvPr id="162" name="Google Shape;162;p23" descr="Logo, company name  Description automatically generated"/>
          <p:cNvPicPr preferRelativeResize="0"/>
          <p:nvPr/>
        </p:nvPicPr>
        <p:blipFill rotWithShape="1">
          <a:blip r:embed="rId3"/>
          <a:srcRect/>
          <a:stretch>
            <a:fillRect/>
          </a:stretch>
        </p:blipFill>
        <p:spPr>
          <a:xfrm>
            <a:off x="9571513" y="1013183"/>
            <a:ext cx="2494597" cy="120032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orbel" panose="020B0503020204020204"/>
              <a:buNone/>
            </a:pPr>
            <a:r>
              <a:rPr lang="en-US"/>
              <a:t>Statement of Problem </a:t>
            </a:r>
          </a:p>
        </p:txBody>
      </p:sp>
      <p:sp>
        <p:nvSpPr>
          <p:cNvPr id="169" name="Google Shape;169;p24"/>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p>
            <a:pPr marL="182880" lvl="0" indent="-182880" algn="l" rtl="0">
              <a:lnSpc>
                <a:spcPct val="90000"/>
              </a:lnSpc>
              <a:spcBef>
                <a:spcPts val="0"/>
              </a:spcBef>
              <a:spcAft>
                <a:spcPts val="0"/>
              </a:spcAft>
              <a:buSzPts val="2000"/>
              <a:buChar char="●"/>
            </a:pPr>
            <a:r>
              <a:rPr lang="en-US"/>
              <a:t>Teachers are overworked and under-resourced, leading to high levels of stress compared to other professions (Busby, 2019). </a:t>
            </a:r>
          </a:p>
          <a:p>
            <a:pPr marL="182880" lvl="0" indent="-182880" algn="l" rtl="0">
              <a:lnSpc>
                <a:spcPct val="90000"/>
              </a:lnSpc>
              <a:spcBef>
                <a:spcPts val="1200"/>
              </a:spcBef>
              <a:spcAft>
                <a:spcPts val="0"/>
              </a:spcAft>
              <a:buSzPts val="2000"/>
              <a:buChar char="●"/>
            </a:pPr>
            <a:r>
              <a:rPr lang="en-US"/>
              <a:t> A study by the Organization for Economic Cooperation and Development found that American teachers but in 1,000 hours of instruction time per year. </a:t>
            </a:r>
          </a:p>
          <a:p>
            <a:pPr marL="182880" lvl="0" indent="-182880" algn="l" rtl="0">
              <a:lnSpc>
                <a:spcPct val="90000"/>
              </a:lnSpc>
              <a:spcBef>
                <a:spcPts val="1200"/>
              </a:spcBef>
              <a:spcAft>
                <a:spcPts val="0"/>
              </a:spcAft>
              <a:buSzPts val="2000"/>
              <a:buChar char="●"/>
            </a:pPr>
            <a:r>
              <a:rPr lang="en-US"/>
              <a:t>Teaching is a highly emotional profession, as teachers connect with students on an emotional level and are often exposed to students’ emotional struggles (Jenning and Greenberg, 2009). </a:t>
            </a:r>
          </a:p>
          <a:p>
            <a:pPr marL="182880" lvl="0" indent="-182880" algn="l" rtl="0">
              <a:lnSpc>
                <a:spcPct val="90000"/>
              </a:lnSpc>
              <a:spcBef>
                <a:spcPts val="1200"/>
              </a:spcBef>
              <a:spcAft>
                <a:spcPts val="0"/>
              </a:spcAft>
              <a:buSzPts val="2000"/>
              <a:buChar char="●"/>
            </a:pPr>
            <a:r>
              <a:rPr lang="en-US"/>
              <a:t>Adding in other stressors, such as meeting standardized test score benchmarks, lack of autonomy over curriculum, and lack of administrative support this creates a recipe for burnout and a cascade of consequences for the entire classroom.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3600"/>
              <a:buFont typeface="Corbel" panose="020B0503020204020204"/>
              <a:buNone/>
            </a:pPr>
            <a:r>
              <a:rPr lang="en-US"/>
              <a:t>Personal Narratives </a:t>
            </a:r>
          </a:p>
        </p:txBody>
      </p:sp>
      <p:sp>
        <p:nvSpPr>
          <p:cNvPr id="176" name="Google Shape;176;p25"/>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p>
            <a:pPr marL="182880" lvl="0" indent="-182880" algn="l" rtl="0">
              <a:lnSpc>
                <a:spcPct val="90000"/>
              </a:lnSpc>
              <a:spcBef>
                <a:spcPts val="0"/>
              </a:spcBef>
              <a:spcAft>
                <a:spcPts val="0"/>
              </a:spcAft>
              <a:buSzPts val="2000"/>
              <a:buChar char="●"/>
            </a:pPr>
            <a:r>
              <a:rPr lang="en-US"/>
              <a:t>Cachero, 2019 published an article that included personal narratives from teachers struggling with the demands of their teaching jobs. The stories of two teachers, resonate with the issues we will describe in this presentation. </a:t>
            </a:r>
          </a:p>
          <a:p>
            <a:pPr marL="182880" lvl="0" indent="-182880" algn="l" rtl="0">
              <a:lnSpc>
                <a:spcPct val="90000"/>
              </a:lnSpc>
              <a:spcBef>
                <a:spcPts val="1200"/>
              </a:spcBef>
              <a:spcAft>
                <a:spcPts val="0"/>
              </a:spcAft>
              <a:buSzPts val="2000"/>
              <a:buChar char="●"/>
            </a:pPr>
            <a:r>
              <a:rPr lang="en-US"/>
              <a:t>Holly Beth, a teacher in Louisiana, was diagnosed with depression and anxiety and prescribed medication due to the pressure she felt. </a:t>
            </a:r>
          </a:p>
          <a:p>
            <a:pPr marL="182880" lvl="0" indent="-182880" algn="l" rtl="0">
              <a:lnSpc>
                <a:spcPct val="90000"/>
              </a:lnSpc>
              <a:spcBef>
                <a:spcPts val="1200"/>
              </a:spcBef>
              <a:spcAft>
                <a:spcPts val="0"/>
              </a:spcAft>
              <a:buSzPts val="2000"/>
              <a:buChar char="●"/>
            </a:pPr>
            <a:r>
              <a:rPr lang="en-US"/>
              <a:t>Victoria Wang, a kindergarten teacher, describes feeling overwhelmed with her students, stacks of paperwork, and lack of institutional support.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3600"/>
              <a:buFont typeface="Corbel" panose="020B0503020204020204"/>
              <a:buNone/>
            </a:pPr>
            <a:r>
              <a:rPr lang="en-US"/>
              <a:t>Selected Terms from the Literature</a:t>
            </a:r>
          </a:p>
        </p:txBody>
      </p:sp>
      <p:sp>
        <p:nvSpPr>
          <p:cNvPr id="183" name="Google Shape;183;p26"/>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p>
            <a:pPr marL="182880" lvl="0" indent="-182880" algn="l" rtl="0">
              <a:lnSpc>
                <a:spcPct val="80000"/>
              </a:lnSpc>
              <a:spcBef>
                <a:spcPts val="0"/>
              </a:spcBef>
              <a:spcAft>
                <a:spcPts val="0"/>
              </a:spcAft>
              <a:buSzPts val="2000"/>
              <a:buChar char="●"/>
            </a:pPr>
            <a:r>
              <a:rPr lang="en-US" b="1"/>
              <a:t>Stress</a:t>
            </a:r>
            <a:r>
              <a:rPr lang="en-US"/>
              <a:t>: an uncomfortable feeling one feels when they cannot adapt to changes related to their job or personal life (Cox, 2000). </a:t>
            </a:r>
          </a:p>
          <a:p>
            <a:pPr marL="182880" lvl="0" indent="-182880" algn="l" rtl="0">
              <a:lnSpc>
                <a:spcPct val="80000"/>
              </a:lnSpc>
              <a:spcBef>
                <a:spcPts val="1200"/>
              </a:spcBef>
              <a:spcAft>
                <a:spcPts val="0"/>
              </a:spcAft>
              <a:buSzPts val="2000"/>
              <a:buChar char="●"/>
            </a:pPr>
            <a:r>
              <a:rPr lang="en-US" b="1"/>
              <a:t>Depression: </a:t>
            </a:r>
            <a:r>
              <a:rPr lang="en-US"/>
              <a:t>considered a mental disorder that profoundly affects the quality of one's life, and in severe cases, an individual will not be able to function in life. It includes prolonged feelings of sadness and hopelessness as well as a decrease in motivation.  (Stocker, Jacobshagen, Krings, Pfister, and Semmer 2014).</a:t>
            </a:r>
          </a:p>
          <a:p>
            <a:pPr marL="182880" lvl="0" indent="-182880" algn="l" rtl="0">
              <a:lnSpc>
                <a:spcPct val="80000"/>
              </a:lnSpc>
              <a:spcBef>
                <a:spcPts val="1200"/>
              </a:spcBef>
              <a:spcAft>
                <a:spcPts val="0"/>
              </a:spcAft>
              <a:buSzPts val="2000"/>
              <a:buChar char="●"/>
            </a:pPr>
            <a:r>
              <a:rPr lang="en-US" b="1"/>
              <a:t> Burnout: </a:t>
            </a:r>
            <a:r>
              <a:rPr lang="en-US"/>
              <a:t>essentially high-stress levels that do not improve over time in the workplace, which ultimately leads to low productivity and, eventually, disconnection from the job. It has been defined as a chronic occupational stress syndrome. </a:t>
            </a:r>
          </a:p>
          <a:p>
            <a:pPr marL="182880" lvl="0" indent="-182880" algn="l" rtl="0">
              <a:lnSpc>
                <a:spcPct val="80000"/>
              </a:lnSpc>
              <a:spcBef>
                <a:spcPts val="1200"/>
              </a:spcBef>
              <a:spcAft>
                <a:spcPts val="0"/>
              </a:spcAft>
              <a:buSzPts val="2000"/>
              <a:buChar char="●"/>
            </a:pPr>
            <a:r>
              <a:rPr lang="en-US" b="1"/>
              <a:t>Well-being: </a:t>
            </a:r>
            <a:r>
              <a:rPr lang="en-US"/>
              <a:t>a healthy state of mind that equates to being happy. </a:t>
            </a:r>
            <a:endParaRPr b="1"/>
          </a:p>
          <a:p>
            <a:pPr marL="182880" lvl="0" indent="-182880" algn="l" rtl="0">
              <a:lnSpc>
                <a:spcPct val="80000"/>
              </a:lnSpc>
              <a:spcBef>
                <a:spcPts val="1200"/>
              </a:spcBef>
              <a:spcAft>
                <a:spcPts val="0"/>
              </a:spcAft>
              <a:buSzPts val="2000"/>
              <a:buChar char="●"/>
            </a:pPr>
            <a:r>
              <a:rPr lang="en-US" b="1"/>
              <a:t>Emotional exhaustion: </a:t>
            </a:r>
            <a:r>
              <a:rPr lang="en-US"/>
              <a:t>the state of being emotionally worn out due to stress (Cafasso, 2019).</a:t>
            </a:r>
            <a:endParaRPr b="1"/>
          </a:p>
          <a:p>
            <a:pPr marL="182880" lvl="0" indent="-182880" algn="l" rtl="0">
              <a:lnSpc>
                <a:spcPct val="80000"/>
              </a:lnSpc>
              <a:spcBef>
                <a:spcPts val="1200"/>
              </a:spcBef>
              <a:spcAft>
                <a:spcPts val="0"/>
              </a:spcAft>
              <a:buSzPts val="2000"/>
              <a:buChar char="●"/>
            </a:pPr>
            <a:r>
              <a:rPr lang="en-US" b="1"/>
              <a:t>Trauma: </a:t>
            </a:r>
            <a:r>
              <a:rPr lang="en-US"/>
              <a:t>person experiences some event such as abuse, assault, or war, to name a few that results in a person's mental and physical state to be threatened (Terr, 1991).</a:t>
            </a:r>
            <a:endParaRPr b="1"/>
          </a:p>
          <a:p>
            <a:pPr marL="182880" lvl="0" indent="-55880" algn="l" rtl="0">
              <a:lnSpc>
                <a:spcPct val="80000"/>
              </a:lnSpc>
              <a:spcBef>
                <a:spcPts val="1200"/>
              </a:spcBef>
              <a:spcAft>
                <a:spcPts val="0"/>
              </a:spcAft>
              <a:buSzPts val="2000"/>
              <a:buNone/>
            </a:pPr>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3600"/>
              <a:buFont typeface="Corbel" panose="020B0503020204020204"/>
              <a:buNone/>
            </a:pPr>
            <a:r>
              <a:rPr lang="en-US"/>
              <a:t>Causes of Teacher Burnout</a:t>
            </a:r>
          </a:p>
        </p:txBody>
      </p:sp>
      <p:sp>
        <p:nvSpPr>
          <p:cNvPr id="190" name="Google Shape;190;p27"/>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p>
            <a:pPr marL="182880" lvl="0" indent="-182880" algn="l" rtl="0">
              <a:lnSpc>
                <a:spcPct val="90000"/>
              </a:lnSpc>
              <a:spcBef>
                <a:spcPts val="0"/>
              </a:spcBef>
              <a:spcAft>
                <a:spcPts val="0"/>
              </a:spcAft>
              <a:buSzPts val="2000"/>
              <a:buChar char="●"/>
            </a:pPr>
            <a:r>
              <a:rPr lang="en-US"/>
              <a:t>Overwork: the sheer number of hours teachers must work between in classroom time, lesson planning, communicating with parents, and other administrative tasks. </a:t>
            </a:r>
          </a:p>
          <a:p>
            <a:pPr marL="0" lvl="0" indent="0" algn="l" rtl="0">
              <a:lnSpc>
                <a:spcPct val="90000"/>
              </a:lnSpc>
              <a:spcBef>
                <a:spcPts val="1200"/>
              </a:spcBef>
              <a:spcAft>
                <a:spcPts val="0"/>
              </a:spcAft>
              <a:buSzPts val="2000"/>
              <a:buNone/>
            </a:pPr>
            <a:endParaRPr lang="en-US"/>
          </a:p>
          <a:p>
            <a:pPr marL="182880" lvl="0" indent="-182880" algn="l" rtl="0">
              <a:lnSpc>
                <a:spcPct val="90000"/>
              </a:lnSpc>
              <a:spcBef>
                <a:spcPts val="1200"/>
              </a:spcBef>
              <a:spcAft>
                <a:spcPts val="0"/>
              </a:spcAft>
              <a:buSzPts val="2000"/>
              <a:buChar char="●"/>
            </a:pPr>
            <a:r>
              <a:rPr lang="en-US"/>
              <a:t>Lack of administrative support coupled with high standards and low autonomy over curriculum. </a:t>
            </a:r>
          </a:p>
          <a:p>
            <a:pPr marL="0" lvl="0" indent="0" algn="l" rtl="0">
              <a:lnSpc>
                <a:spcPct val="90000"/>
              </a:lnSpc>
              <a:spcBef>
                <a:spcPts val="1200"/>
              </a:spcBef>
              <a:spcAft>
                <a:spcPts val="0"/>
              </a:spcAft>
              <a:buSzPts val="2000"/>
              <a:buNone/>
            </a:pPr>
            <a:endParaRPr lang="en-US"/>
          </a:p>
          <a:p>
            <a:pPr marL="182880" lvl="0" indent="-182880" algn="l" rtl="0">
              <a:lnSpc>
                <a:spcPct val="90000"/>
              </a:lnSpc>
              <a:spcBef>
                <a:spcPts val="1200"/>
              </a:spcBef>
              <a:spcAft>
                <a:spcPts val="0"/>
              </a:spcAft>
              <a:buSzPts val="2000"/>
              <a:buChar char="●"/>
            </a:pPr>
            <a:r>
              <a:rPr lang="en-US"/>
              <a:t>Responsibility for students’ emotional stressors and lack of proper support structures for this. </a:t>
            </a:r>
          </a:p>
          <a:p>
            <a:pPr marL="182880" lvl="0" indent="-55880" algn="l" rtl="0">
              <a:lnSpc>
                <a:spcPct val="90000"/>
              </a:lnSpc>
              <a:spcBef>
                <a:spcPts val="1200"/>
              </a:spcBef>
              <a:spcAft>
                <a:spcPts val="0"/>
              </a:spcAft>
              <a:buSzPts val="2000"/>
              <a:buNone/>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orbel" panose="020B0503020204020204"/>
              <a:buNone/>
            </a:pPr>
            <a:r>
              <a:rPr lang="en-US"/>
              <a:t>Impacts on Educators</a:t>
            </a:r>
          </a:p>
        </p:txBody>
      </p:sp>
      <p:sp>
        <p:nvSpPr>
          <p:cNvPr id="197" name="Google Shape;197;p28"/>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en-US" sz="2400" b="1"/>
              <a:t>Stress 🡪 Burnout 🡪 Mental Health Struggles</a:t>
            </a:r>
          </a:p>
          <a:p>
            <a:pPr marL="0" lvl="0" indent="0" algn="l" rtl="0">
              <a:lnSpc>
                <a:spcPct val="90000"/>
              </a:lnSpc>
              <a:spcBef>
                <a:spcPts val="1200"/>
              </a:spcBef>
              <a:spcAft>
                <a:spcPts val="0"/>
              </a:spcAft>
              <a:buSzPts val="2000"/>
              <a:buNone/>
            </a:pPr>
            <a:endParaRPr lang="en-US" sz="2400" b="1"/>
          </a:p>
          <a:p>
            <a:pPr marL="0" lvl="0" indent="0" algn="l" rtl="0">
              <a:lnSpc>
                <a:spcPct val="90000"/>
              </a:lnSpc>
              <a:spcBef>
                <a:spcPts val="1200"/>
              </a:spcBef>
              <a:spcAft>
                <a:spcPts val="0"/>
              </a:spcAft>
              <a:buSzPts val="2000"/>
              <a:buNone/>
            </a:pPr>
            <a:endParaRPr lang="en-US" sz="2400" b="1"/>
          </a:p>
          <a:p>
            <a:pPr marL="182880" lvl="0" indent="-182880" algn="l" rtl="0">
              <a:lnSpc>
                <a:spcPct val="90000"/>
              </a:lnSpc>
              <a:spcBef>
                <a:spcPts val="1200"/>
              </a:spcBef>
              <a:spcAft>
                <a:spcPts val="0"/>
              </a:spcAft>
              <a:buSzPts val="2000"/>
              <a:buChar char="●"/>
            </a:pPr>
            <a:r>
              <a:rPr lang="en-US"/>
              <a:t>It is important to note that stress and burnout do not necessarily cause mental health struggles such as anxiety and depression, but it is possible especially for those who have experienced them before.   </a:t>
            </a:r>
          </a:p>
          <a:p>
            <a:pPr marL="182880" lvl="0" indent="-55880" algn="l" rtl="0">
              <a:lnSpc>
                <a:spcPct val="90000"/>
              </a:lnSpc>
              <a:spcBef>
                <a:spcPts val="1200"/>
              </a:spcBef>
              <a:spcAft>
                <a:spcPts val="0"/>
              </a:spcAft>
              <a:buSzPts val="2000"/>
              <a:buNone/>
            </a:pP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3600"/>
              <a:buFont typeface="Corbel" panose="020B0503020204020204"/>
              <a:buNone/>
            </a:pPr>
            <a:r>
              <a:rPr lang="en-US"/>
              <a:t>Absenteeism &amp; Low Retention Rates</a:t>
            </a:r>
          </a:p>
        </p:txBody>
      </p:sp>
      <p:sp>
        <p:nvSpPr>
          <p:cNvPr id="204" name="Google Shape;204;p29"/>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p>
            <a:pPr marL="182880" lvl="0" indent="-182880" algn="l" rtl="0">
              <a:lnSpc>
                <a:spcPct val="90000"/>
              </a:lnSpc>
              <a:spcBef>
                <a:spcPts val="0"/>
              </a:spcBef>
              <a:spcAft>
                <a:spcPts val="0"/>
              </a:spcAft>
              <a:buSzPts val="2000"/>
              <a:buChar char="●"/>
            </a:pPr>
            <a:r>
              <a:rPr lang="en-US"/>
              <a:t>Burnout can lead to absenteeism and low retention rates- especially for new teachers and those in Title I schools. </a:t>
            </a:r>
          </a:p>
          <a:p>
            <a:pPr marL="0" lvl="0" indent="0" algn="l" rtl="0">
              <a:lnSpc>
                <a:spcPct val="90000"/>
              </a:lnSpc>
              <a:spcBef>
                <a:spcPts val="1200"/>
              </a:spcBef>
              <a:spcAft>
                <a:spcPts val="0"/>
              </a:spcAft>
              <a:buSzPts val="2000"/>
              <a:buNone/>
            </a:pPr>
            <a:endParaRPr lang="en-US"/>
          </a:p>
          <a:p>
            <a:pPr marL="182880" lvl="0" indent="-182880" algn="l" rtl="0">
              <a:lnSpc>
                <a:spcPct val="90000"/>
              </a:lnSpc>
              <a:spcBef>
                <a:spcPts val="1200"/>
              </a:spcBef>
              <a:spcAft>
                <a:spcPts val="0"/>
              </a:spcAft>
              <a:buSzPts val="2000"/>
              <a:buChar char="●"/>
            </a:pPr>
            <a:r>
              <a:rPr lang="en-US" b="1"/>
              <a:t>Absenteeism: </a:t>
            </a:r>
            <a:r>
              <a:rPr lang="en-US"/>
              <a:t>increase in days off from the workplace due to stress, depression, and burnout among other causes. </a:t>
            </a:r>
          </a:p>
          <a:p>
            <a:pPr marL="685800" lvl="1" indent="-182880" algn="l" rtl="0">
              <a:lnSpc>
                <a:spcPct val="90000"/>
              </a:lnSpc>
              <a:spcBef>
                <a:spcPts val="250"/>
              </a:spcBef>
              <a:spcAft>
                <a:spcPts val="0"/>
              </a:spcAft>
              <a:buSzPts val="1800"/>
              <a:buChar char="●"/>
            </a:pPr>
            <a:r>
              <a:rPr lang="en-US"/>
              <a:t>Most prevalent in schools with high rates of poverty and more challenging work environments. </a:t>
            </a:r>
          </a:p>
          <a:p>
            <a:pPr marL="685800" lvl="1" indent="-182880" algn="l" rtl="0">
              <a:lnSpc>
                <a:spcPct val="90000"/>
              </a:lnSpc>
              <a:spcBef>
                <a:spcPts val="250"/>
              </a:spcBef>
              <a:spcAft>
                <a:spcPts val="0"/>
              </a:spcAft>
              <a:buSzPts val="1800"/>
              <a:buChar char="●"/>
            </a:pPr>
            <a:endParaRPr lang="en-US"/>
          </a:p>
          <a:p>
            <a:pPr marL="685800" lvl="1" indent="-182880" algn="l" rtl="0">
              <a:lnSpc>
                <a:spcPct val="90000"/>
              </a:lnSpc>
              <a:spcBef>
                <a:spcPts val="500"/>
              </a:spcBef>
              <a:spcAft>
                <a:spcPts val="0"/>
              </a:spcAft>
              <a:buSzPts val="1800"/>
              <a:buChar char="●"/>
            </a:pPr>
            <a:r>
              <a:rPr lang="en-US"/>
              <a:t>Leads to attrition and increased turnover- especially for early career teachers and teachers of color (Carver-Thomas and Darling-Hammond, 2017). </a:t>
            </a:r>
          </a:p>
          <a:p>
            <a:pPr marL="685800" lvl="1" indent="-182880" algn="l" rtl="0">
              <a:lnSpc>
                <a:spcPct val="90000"/>
              </a:lnSpc>
              <a:spcBef>
                <a:spcPts val="500"/>
              </a:spcBef>
              <a:spcAft>
                <a:spcPts val="0"/>
              </a:spcAft>
              <a:buSzPts val="1800"/>
              <a:buChar char="●"/>
            </a:pPr>
            <a:endParaRPr lang="en-US"/>
          </a:p>
          <a:p>
            <a:pPr marL="685800" lvl="1" indent="-182880" algn="l" rtl="0">
              <a:lnSpc>
                <a:spcPct val="90000"/>
              </a:lnSpc>
              <a:spcBef>
                <a:spcPts val="500"/>
              </a:spcBef>
              <a:spcAft>
                <a:spcPts val="0"/>
              </a:spcAft>
              <a:buSzPts val="1800"/>
              <a:buChar char="●"/>
            </a:pPr>
            <a:r>
              <a:rPr lang="en-US"/>
              <a:t>Decreased stability for students.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3600"/>
              <a:buFont typeface="Corbel" panose="020B0503020204020204"/>
              <a:buNone/>
            </a:pPr>
            <a:r>
              <a:rPr lang="en-US"/>
              <a:t>Changes to Classroom Environment </a:t>
            </a:r>
          </a:p>
        </p:txBody>
      </p:sp>
      <p:sp>
        <p:nvSpPr>
          <p:cNvPr id="210" name="Google Shape;210;p30"/>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p>
            <a:pPr marL="182880" lvl="0" indent="-182880" algn="l" rtl="0">
              <a:lnSpc>
                <a:spcPct val="90000"/>
              </a:lnSpc>
              <a:spcBef>
                <a:spcPts val="0"/>
              </a:spcBef>
              <a:spcAft>
                <a:spcPts val="0"/>
              </a:spcAft>
              <a:buSzPts val="2000"/>
              <a:buChar char="●"/>
            </a:pPr>
            <a:r>
              <a:rPr lang="en-US"/>
              <a:t>When teachers are emotionally well, they are able to create a classroom environment that fosters this kind of well-being in their students. </a:t>
            </a:r>
          </a:p>
          <a:p>
            <a:pPr marL="182880" lvl="0" indent="-55880" algn="l" rtl="0">
              <a:lnSpc>
                <a:spcPct val="90000"/>
              </a:lnSpc>
              <a:spcBef>
                <a:spcPts val="1200"/>
              </a:spcBef>
              <a:spcAft>
                <a:spcPts val="0"/>
              </a:spcAft>
              <a:buSzPts val="2000"/>
              <a:buNone/>
            </a:pPr>
            <a:endParaRPr lang="en-US"/>
          </a:p>
          <a:p>
            <a:pPr marL="182880" lvl="0" indent="-182880" algn="l" rtl="0">
              <a:lnSpc>
                <a:spcPct val="90000"/>
              </a:lnSpc>
              <a:spcBef>
                <a:spcPts val="1200"/>
              </a:spcBef>
              <a:spcAft>
                <a:spcPts val="0"/>
              </a:spcAft>
              <a:buSzPts val="2000"/>
              <a:buChar char="●"/>
            </a:pPr>
            <a:r>
              <a:rPr lang="en-US"/>
              <a:t>Optimal classroom includes: </a:t>
            </a:r>
          </a:p>
          <a:p>
            <a:pPr marL="640080" lvl="1" indent="-182880" algn="l" rtl="0">
              <a:lnSpc>
                <a:spcPct val="90000"/>
              </a:lnSpc>
              <a:spcBef>
                <a:spcPts val="1200"/>
              </a:spcBef>
              <a:spcAft>
                <a:spcPts val="0"/>
              </a:spcAft>
              <a:buSzPts val="2000"/>
              <a:buChar char="●"/>
            </a:pPr>
            <a:r>
              <a:rPr lang="en-US"/>
              <a:t>Low levels of conflict</a:t>
            </a:r>
          </a:p>
          <a:p>
            <a:pPr marL="640080" lvl="1" indent="-182880" algn="l" rtl="0">
              <a:lnSpc>
                <a:spcPct val="90000"/>
              </a:lnSpc>
              <a:spcBef>
                <a:spcPts val="1200"/>
              </a:spcBef>
              <a:spcAft>
                <a:spcPts val="0"/>
              </a:spcAft>
              <a:buSzPts val="2000"/>
              <a:buChar char="●"/>
            </a:pPr>
            <a:r>
              <a:rPr lang="en-US"/>
              <a:t> Appropriate expressions of emotion by all </a:t>
            </a:r>
          </a:p>
          <a:p>
            <a:pPr marL="640080" lvl="1" indent="-182880" algn="l" rtl="0">
              <a:lnSpc>
                <a:spcPct val="90000"/>
              </a:lnSpc>
              <a:spcBef>
                <a:spcPts val="1200"/>
              </a:spcBef>
              <a:spcAft>
                <a:spcPts val="0"/>
              </a:spcAft>
              <a:buSzPts val="2000"/>
              <a:buChar char="●"/>
            </a:pPr>
            <a:r>
              <a:rPr lang="en-US"/>
              <a:t>Respectful problem-solving</a:t>
            </a:r>
          </a:p>
          <a:p>
            <a:pPr marL="640080" lvl="1" indent="-182880" algn="l" rtl="0">
              <a:lnSpc>
                <a:spcPct val="90000"/>
              </a:lnSpc>
              <a:spcBef>
                <a:spcPts val="1200"/>
              </a:spcBef>
              <a:spcAft>
                <a:spcPts val="0"/>
              </a:spcAft>
              <a:buSzPts val="2000"/>
              <a:buChar char="●"/>
            </a:pPr>
            <a:r>
              <a:rPr lang="en-US"/>
              <a:t>Individual attention to students’ needs. </a:t>
            </a:r>
          </a:p>
          <a:p>
            <a:pPr marL="182880" lvl="0" indent="-55880" algn="l" rtl="0">
              <a:lnSpc>
                <a:spcPct val="90000"/>
              </a:lnSpc>
              <a:spcBef>
                <a:spcPts val="1200"/>
              </a:spcBef>
              <a:spcAft>
                <a:spcPts val="0"/>
              </a:spcAft>
              <a:buSzPts val="2000"/>
              <a:buNone/>
            </a:pPr>
            <a:endParaRPr lang="en-US"/>
          </a:p>
          <a:p>
            <a:pPr marL="182880" lvl="0" indent="-182880" algn="l" rtl="0">
              <a:lnSpc>
                <a:spcPct val="90000"/>
              </a:lnSpc>
              <a:spcBef>
                <a:spcPts val="1200"/>
              </a:spcBef>
              <a:spcAft>
                <a:spcPts val="0"/>
              </a:spcAft>
              <a:buSzPts val="2000"/>
              <a:buChar char="●"/>
            </a:pPr>
            <a:r>
              <a:rPr lang="en-US"/>
              <a:t>When teachers are unable to do this due to their emotional state, students and the overall classroom environment are disrupted.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1800"/>
              <a:buNone/>
            </a:pPr>
            <a:r>
              <a:rPr lang="en-US" i="1"/>
              <a:t>Identify the problem </a:t>
            </a:r>
          </a:p>
        </p:txBody>
      </p:sp>
      <p:sp>
        <p:nvSpPr>
          <p:cNvPr id="101" name="Google Shape;101;p14"/>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p>
            <a:pPr marL="114300" lvl="0" indent="0" algn="l" rtl="0">
              <a:lnSpc>
                <a:spcPct val="90000"/>
              </a:lnSpc>
              <a:spcBef>
                <a:spcPts val="1200"/>
              </a:spcBef>
              <a:spcAft>
                <a:spcPts val="0"/>
              </a:spcAft>
              <a:buSzPts val="1800"/>
              <a:buNone/>
            </a:pPr>
            <a:r>
              <a:rPr lang="en-US" u="sng"/>
              <a:t>Proposed policy:</a:t>
            </a:r>
          </a:p>
          <a:p>
            <a:pPr marL="114300" lvl="0" indent="0" algn="l" rtl="0">
              <a:lnSpc>
                <a:spcPct val="90000"/>
              </a:lnSpc>
              <a:spcBef>
                <a:spcPts val="1200"/>
              </a:spcBef>
              <a:spcAft>
                <a:spcPts val="0"/>
              </a:spcAft>
              <a:buSzPts val="1800"/>
              <a:buNone/>
            </a:pPr>
            <a:r>
              <a:rPr lang="en-US"/>
              <a:t>The proposed policy, “Healthy Minds, Healthy Schools” would improve teachers’ mental health and wellbeing by mandating that schools add more social workers to help students with mental health education and take the burden off teachers. A radical change in the implementation would be to propose an assigned number of social workers per student population per teacher population. </a:t>
            </a:r>
          </a:p>
          <a:p>
            <a:pPr marL="114300" lvl="0" indent="0" algn="l" rtl="0">
              <a:lnSpc>
                <a:spcPct val="90000"/>
              </a:lnSpc>
              <a:spcBef>
                <a:spcPts val="1200"/>
              </a:spcBef>
              <a:spcAft>
                <a:spcPts val="0"/>
              </a:spcAft>
              <a:buSzPts val="1800"/>
              <a:buNone/>
            </a:pP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orbel" panose="020B0503020204020204"/>
              <a:buNone/>
            </a:pPr>
            <a:r>
              <a:rPr lang="en-US"/>
              <a:t>Impacts on Students: Burnout Cascade</a:t>
            </a:r>
          </a:p>
        </p:txBody>
      </p:sp>
      <p:sp>
        <p:nvSpPr>
          <p:cNvPr id="216" name="Google Shape;216;p31"/>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p>
            <a:pPr marL="182880" lvl="0" indent="-182880" algn="l" rtl="0">
              <a:lnSpc>
                <a:spcPct val="90000"/>
              </a:lnSpc>
              <a:spcBef>
                <a:spcPts val="0"/>
              </a:spcBef>
              <a:spcAft>
                <a:spcPts val="0"/>
              </a:spcAft>
              <a:buSzPts val="2000"/>
              <a:buChar char="●"/>
            </a:pPr>
            <a:r>
              <a:rPr lang="en-US"/>
              <a:t>The </a:t>
            </a:r>
            <a:r>
              <a:rPr lang="en-US" b="1"/>
              <a:t>Burnout Cascade</a:t>
            </a:r>
            <a:r>
              <a:rPr lang="en-US"/>
              <a:t> refers to the way a teacher’s burnout impacts students and the classroom environment. </a:t>
            </a:r>
          </a:p>
          <a:p>
            <a:pPr marL="182880" lvl="0" indent="-182880" algn="l" rtl="0">
              <a:lnSpc>
                <a:spcPct val="90000"/>
              </a:lnSpc>
              <a:spcBef>
                <a:spcPts val="1200"/>
              </a:spcBef>
              <a:spcAft>
                <a:spcPts val="0"/>
              </a:spcAft>
              <a:buSzPts val="2000"/>
              <a:buChar char="●"/>
            </a:pPr>
            <a:r>
              <a:rPr lang="en-US"/>
              <a:t>When teachers cannot create lesson plans and an environment that fosters students’ academic and personal growth, students display less on-task behavior and an increase in behavioral disturbances. </a:t>
            </a:r>
          </a:p>
          <a:p>
            <a:pPr marL="182880" lvl="0" indent="-182880" algn="l" rtl="0">
              <a:lnSpc>
                <a:spcPct val="90000"/>
              </a:lnSpc>
              <a:spcBef>
                <a:spcPts val="1200"/>
              </a:spcBef>
              <a:spcAft>
                <a:spcPts val="0"/>
              </a:spcAft>
              <a:buSzPts val="2000"/>
              <a:buChar char="●"/>
            </a:pPr>
            <a:r>
              <a:rPr lang="en-US"/>
              <a:t>When teachers are experiencing burnout, they cannot manage these classroom disturbances effectively which leads to an increase in classroom disturbances and burnout which feed off each other negatively. </a:t>
            </a:r>
          </a:p>
          <a:p>
            <a:pPr marL="685800" lvl="1" indent="-68580" algn="l" rtl="0">
              <a:lnSpc>
                <a:spcPct val="90000"/>
              </a:lnSpc>
              <a:spcBef>
                <a:spcPts val="250"/>
              </a:spcBef>
              <a:spcAft>
                <a:spcPts val="0"/>
              </a:spcAft>
              <a:buSzPts val="1800"/>
              <a:buNone/>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2"/>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3600"/>
              <a:buFont typeface="Corbel" panose="020B0503020204020204"/>
              <a:buNone/>
            </a:pPr>
            <a:r>
              <a:rPr lang="en-US"/>
              <a:t>The Commodified View of Education</a:t>
            </a:r>
          </a:p>
        </p:txBody>
      </p:sp>
      <p:sp>
        <p:nvSpPr>
          <p:cNvPr id="222" name="Google Shape;222;p32"/>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p>
            <a:pPr marL="182880" lvl="0" indent="-182880" algn="l" rtl="0">
              <a:lnSpc>
                <a:spcPct val="90000"/>
              </a:lnSpc>
              <a:spcBef>
                <a:spcPts val="0"/>
              </a:spcBef>
              <a:spcAft>
                <a:spcPts val="0"/>
              </a:spcAft>
              <a:buSzPts val="2000"/>
              <a:buChar char="●"/>
            </a:pPr>
            <a:r>
              <a:rPr lang="en-US"/>
              <a:t>The commodified view of education is a big part of why teacher’s emotions go largely ignored- and this ignorance is what causes the in-classroom impacts on students. </a:t>
            </a:r>
          </a:p>
          <a:p>
            <a:pPr marL="182880" lvl="0" indent="-182880" algn="l" rtl="0">
              <a:lnSpc>
                <a:spcPct val="90000"/>
              </a:lnSpc>
              <a:spcBef>
                <a:spcPts val="1200"/>
              </a:spcBef>
              <a:spcAft>
                <a:spcPts val="0"/>
              </a:spcAft>
              <a:buSzPts val="2000"/>
              <a:buChar char="●"/>
            </a:pPr>
            <a:r>
              <a:rPr lang="en-US"/>
              <a:t>Commodified view of education (Takayanangri, 2016): </a:t>
            </a:r>
          </a:p>
          <a:p>
            <a:pPr marL="685800" lvl="1" indent="-182880" algn="l" rtl="0">
              <a:lnSpc>
                <a:spcPct val="90000"/>
              </a:lnSpc>
              <a:spcBef>
                <a:spcPts val="250"/>
              </a:spcBef>
              <a:spcAft>
                <a:spcPts val="0"/>
              </a:spcAft>
              <a:buSzPts val="1800"/>
              <a:buChar char="●"/>
            </a:pPr>
            <a:r>
              <a:rPr lang="en-US"/>
              <a:t>Teachers are service providers, with students being primary customers. </a:t>
            </a:r>
          </a:p>
          <a:p>
            <a:pPr marL="685800" lvl="1" indent="-182880" algn="l" rtl="0">
              <a:lnSpc>
                <a:spcPct val="90000"/>
              </a:lnSpc>
              <a:spcBef>
                <a:spcPts val="500"/>
              </a:spcBef>
              <a:spcAft>
                <a:spcPts val="0"/>
              </a:spcAft>
              <a:buSzPts val="1800"/>
              <a:buChar char="●"/>
            </a:pPr>
            <a:r>
              <a:rPr lang="en-US"/>
              <a:t>Parents and the community at large are secondary consumers. </a:t>
            </a:r>
          </a:p>
          <a:p>
            <a:pPr marL="685800" lvl="1" indent="-182880" algn="l" rtl="0">
              <a:lnSpc>
                <a:spcPct val="90000"/>
              </a:lnSpc>
              <a:spcBef>
                <a:spcPts val="500"/>
              </a:spcBef>
              <a:spcAft>
                <a:spcPts val="0"/>
              </a:spcAft>
              <a:buSzPts val="1800"/>
              <a:buChar char="●"/>
            </a:pPr>
            <a:r>
              <a:rPr lang="en-US"/>
              <a:t>Emphasis on how teachers can best serve their ”customers” rather than on building a symbiotic relationship- which is essential for the most optimal classroom environment.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title"/>
          </p:nvPr>
        </p:nvSpPr>
        <p:spPr>
          <a:xfrm>
            <a:off x="0" y="1123908"/>
            <a:ext cx="40962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Recommendation </a:t>
            </a:r>
          </a:p>
        </p:txBody>
      </p:sp>
      <p:sp>
        <p:nvSpPr>
          <p:cNvPr id="229" name="Google Shape;229;p33"/>
          <p:cNvSpPr txBox="1">
            <a:spLocks noGrp="1"/>
          </p:cNvSpPr>
          <p:nvPr>
            <p:ph type="body" idx="1"/>
          </p:nvPr>
        </p:nvSpPr>
        <p:spPr>
          <a:xfrm>
            <a:off x="3869268" y="864108"/>
            <a:ext cx="7315200" cy="5120700"/>
          </a:xfrm>
          <a:prstGeom prst="rect">
            <a:avLst/>
          </a:prstGeom>
          <a:noFill/>
          <a:ln>
            <a:noFill/>
          </a:ln>
        </p:spPr>
        <p:txBody>
          <a:bodyPr spcFirstLastPara="1" wrap="square" lIns="91425" tIns="45700" rIns="91425" bIns="45700" anchor="ctr" anchorCtr="0">
            <a:noAutofit/>
          </a:bodyPr>
          <a:lstStyle/>
          <a:p>
            <a:pPr marL="342900" lvl="0" indent="-342900" algn="l" rtl="0">
              <a:lnSpc>
                <a:spcPct val="90000"/>
              </a:lnSpc>
              <a:spcBef>
                <a:spcPts val="1200"/>
              </a:spcBef>
              <a:spcAft>
                <a:spcPts val="0"/>
              </a:spcAft>
              <a:buSzPts val="1800"/>
              <a:buChar char="●"/>
            </a:pPr>
            <a:r>
              <a:rPr lang="en-US"/>
              <a:t>If the budget allows for it, implement Wellness Coordinators for the teachers. Though the policy mainly focuses on adding in more social workers, it still doesn’t fully account for teachers' mental health or wellness needs directly. </a:t>
            </a:r>
            <a:br>
              <a:rPr lang="en-US"/>
            </a:br>
            <a:br>
              <a:rPr lang="en-US"/>
            </a:br>
            <a:r>
              <a:rPr lang="en-US"/>
              <a:t>Continuing, Wellness Coordinators can work with social workers. This accounts for students' wellness needs through social work curriculum as well as one-on-one meetings for teachers’ needs. </a:t>
            </a:r>
            <a:br>
              <a:rPr lang="en-US"/>
            </a:br>
            <a:endParaRPr lang="en-US"/>
          </a:p>
          <a:p>
            <a:pPr marL="342900" lvl="0" indent="-342900" algn="l" rtl="0">
              <a:lnSpc>
                <a:spcPct val="90000"/>
              </a:lnSpc>
              <a:spcBef>
                <a:spcPts val="1200"/>
              </a:spcBef>
              <a:spcAft>
                <a:spcPts val="0"/>
              </a:spcAft>
              <a:buSzPts val="1800"/>
              <a:buChar char="●"/>
            </a:pPr>
            <a:r>
              <a:rPr lang="en-US"/>
              <a:t>Crisis counseling on more traumatic issues can be issued into the curriculum, based on a students ACE score (adverse childhood experience), what they are taught and the resources they need might vary by district.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4"/>
          <p:cNvSpPr txBox="1">
            <a:spLocks noGrp="1"/>
          </p:cNvSpPr>
          <p:nvPr>
            <p:ph type="title"/>
          </p:nvPr>
        </p:nvSpPr>
        <p:spPr>
          <a:xfrm>
            <a:off x="252925" y="1123825"/>
            <a:ext cx="31416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2800"/>
              <a:buFont typeface="Corbel" panose="020B0503020204020204"/>
              <a:buNone/>
            </a:pPr>
            <a:r>
              <a:rPr lang="en-US" sz="2800"/>
              <a:t>Additional Recommendations to consider: </a:t>
            </a:r>
          </a:p>
        </p:txBody>
      </p:sp>
      <p:sp>
        <p:nvSpPr>
          <p:cNvPr id="235" name="Google Shape;235;p34"/>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p>
            <a:pPr marL="182880" lvl="0" indent="-182880" algn="l" rtl="0">
              <a:lnSpc>
                <a:spcPct val="90000"/>
              </a:lnSpc>
              <a:spcBef>
                <a:spcPts val="0"/>
              </a:spcBef>
              <a:spcAft>
                <a:spcPts val="0"/>
              </a:spcAft>
              <a:buSzPts val="2000"/>
              <a:buChar char="●"/>
            </a:pPr>
            <a:r>
              <a:rPr lang="en-US"/>
              <a:t>Continuing education on stress management and prevention. </a:t>
            </a:r>
          </a:p>
          <a:p>
            <a:pPr marL="182880" lvl="0" indent="-55880" algn="l" rtl="0">
              <a:lnSpc>
                <a:spcPct val="90000"/>
              </a:lnSpc>
              <a:spcBef>
                <a:spcPts val="1200"/>
              </a:spcBef>
              <a:spcAft>
                <a:spcPts val="0"/>
              </a:spcAft>
              <a:buSzPts val="2000"/>
              <a:buNone/>
            </a:pPr>
            <a:endParaRPr lang="en-US"/>
          </a:p>
          <a:p>
            <a:pPr marL="182880" lvl="0" indent="-182880" algn="l" rtl="0">
              <a:lnSpc>
                <a:spcPct val="90000"/>
              </a:lnSpc>
              <a:spcBef>
                <a:spcPts val="1200"/>
              </a:spcBef>
              <a:spcAft>
                <a:spcPts val="0"/>
              </a:spcAft>
              <a:buSzPts val="2000"/>
              <a:buChar char="●"/>
            </a:pPr>
            <a:r>
              <a:rPr lang="en-US"/>
              <a:t>Conflict resolution and communication training for students and teachers. </a:t>
            </a:r>
          </a:p>
          <a:p>
            <a:pPr marL="182880" lvl="0" indent="-55880" algn="l" rtl="0">
              <a:lnSpc>
                <a:spcPct val="90000"/>
              </a:lnSpc>
              <a:spcBef>
                <a:spcPts val="1200"/>
              </a:spcBef>
              <a:spcAft>
                <a:spcPts val="0"/>
              </a:spcAft>
              <a:buSzPts val="2000"/>
              <a:buNone/>
            </a:pPr>
            <a:endParaRPr lang="en-US"/>
          </a:p>
          <a:p>
            <a:pPr marL="182880" lvl="0" indent="-182880" algn="l" rtl="0">
              <a:lnSpc>
                <a:spcPct val="90000"/>
              </a:lnSpc>
              <a:spcBef>
                <a:spcPts val="1200"/>
              </a:spcBef>
              <a:spcAft>
                <a:spcPts val="0"/>
              </a:spcAft>
              <a:buSzPts val="2000"/>
              <a:buChar char="●"/>
            </a:pPr>
            <a:r>
              <a:rPr lang="en-US"/>
              <a:t>Transformational leadership training for the administration (Walsh, Dupré and Arnold 2014) . </a:t>
            </a:r>
          </a:p>
          <a:p>
            <a:pPr marL="685800" lvl="1" indent="-182880" algn="l" rtl="0">
              <a:lnSpc>
                <a:spcPct val="90000"/>
              </a:lnSpc>
              <a:spcBef>
                <a:spcPts val="250"/>
              </a:spcBef>
              <a:spcAft>
                <a:spcPts val="0"/>
              </a:spcAft>
              <a:buSzPts val="1800"/>
              <a:buChar char="●"/>
            </a:pPr>
            <a:r>
              <a:rPr lang="en-US"/>
              <a:t>Leading by example when it comes to prioritizing well-being. </a:t>
            </a:r>
          </a:p>
          <a:p>
            <a:pPr marL="685800" lvl="1" indent="-182880" algn="l" rtl="0">
              <a:lnSpc>
                <a:spcPct val="90000"/>
              </a:lnSpc>
              <a:spcBef>
                <a:spcPts val="500"/>
              </a:spcBef>
              <a:spcAft>
                <a:spcPts val="0"/>
              </a:spcAft>
              <a:buSzPts val="1800"/>
              <a:buChar char="●"/>
            </a:pPr>
            <a:r>
              <a:rPr lang="en-US"/>
              <a:t>Increased communication between school leadership and teachers. </a:t>
            </a:r>
          </a:p>
          <a:p>
            <a:pPr marL="685800" lvl="1" indent="-182880" algn="l" rtl="0">
              <a:lnSpc>
                <a:spcPct val="90000"/>
              </a:lnSpc>
              <a:spcBef>
                <a:spcPts val="500"/>
              </a:spcBef>
              <a:spcAft>
                <a:spcPts val="0"/>
              </a:spcAft>
              <a:buSzPts val="1800"/>
              <a:buChar char="●"/>
            </a:pPr>
            <a:r>
              <a:rPr lang="en-US"/>
              <a:t>Creation of open communication between teachers to increase feelings of teamwork and support. </a:t>
            </a:r>
          </a:p>
          <a:p>
            <a:pPr marL="182880" lvl="0" indent="-55880" algn="l" rtl="0">
              <a:lnSpc>
                <a:spcPct val="90000"/>
              </a:lnSpc>
              <a:spcBef>
                <a:spcPts val="1450"/>
              </a:spcBef>
              <a:spcAft>
                <a:spcPts val="0"/>
              </a:spcAft>
              <a:buSzPts val="2000"/>
              <a:buNone/>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5"/>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2800"/>
              <a:buFont typeface="Corbel" panose="020B0503020204020204"/>
              <a:buNone/>
            </a:pPr>
            <a:r>
              <a:rPr lang="en-US" sz="2400"/>
              <a:t>Additional Recommendations to consider</a:t>
            </a:r>
            <a:endParaRPr sz="2400"/>
          </a:p>
        </p:txBody>
      </p:sp>
      <p:sp>
        <p:nvSpPr>
          <p:cNvPr id="241" name="Google Shape;241;p35"/>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p>
            <a:pPr marL="182880" lvl="0" indent="-182880" algn="l" rtl="0">
              <a:lnSpc>
                <a:spcPct val="90000"/>
              </a:lnSpc>
              <a:spcBef>
                <a:spcPts val="0"/>
              </a:spcBef>
              <a:spcAft>
                <a:spcPts val="0"/>
              </a:spcAft>
              <a:buSzPts val="2000"/>
              <a:buChar char="●"/>
            </a:pPr>
            <a:r>
              <a:rPr lang="en-US" b="1"/>
              <a:t>Well-Being Competence Training:  </a:t>
            </a:r>
            <a:r>
              <a:rPr lang="en-US"/>
              <a:t>A collaborative course between teachers and students that takes a holistic approach to teaching techniques to maintain well-being and promote self-care. </a:t>
            </a:r>
          </a:p>
          <a:p>
            <a:pPr marL="182880" lvl="0" indent="-182880" algn="l" rtl="0">
              <a:lnSpc>
                <a:spcPct val="90000"/>
              </a:lnSpc>
              <a:spcBef>
                <a:spcPts val="1200"/>
              </a:spcBef>
              <a:spcAft>
                <a:spcPts val="0"/>
              </a:spcAft>
              <a:buSzPts val="2000"/>
              <a:buChar char="●"/>
            </a:pPr>
            <a:r>
              <a:rPr lang="en-US"/>
              <a:t>A virtual platform for students to make it easier for them to communicate their feelings.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131294" y="1123836"/>
            <a:ext cx="294748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1800"/>
              <a:buNone/>
            </a:pPr>
            <a:r>
              <a:rPr lang="en-US" sz="4000" i="1">
                <a:solidFill>
                  <a:schemeClr val="lt1"/>
                </a:solidFill>
              </a:rPr>
              <a:t>Defining</a:t>
            </a:r>
            <a:br>
              <a:rPr lang="en-US" sz="4000" i="1">
                <a:solidFill>
                  <a:schemeClr val="lt1"/>
                </a:solidFill>
              </a:rPr>
            </a:br>
            <a:r>
              <a:rPr lang="en-US" sz="4000" i="1">
                <a:solidFill>
                  <a:schemeClr val="lt1"/>
                </a:solidFill>
              </a:rPr>
              <a:t>the</a:t>
            </a:r>
            <a:br>
              <a:rPr lang="en-US" sz="4000" i="1">
                <a:solidFill>
                  <a:schemeClr val="lt1"/>
                </a:solidFill>
              </a:rPr>
            </a:br>
            <a:r>
              <a:rPr lang="en-US" sz="4000" i="1">
                <a:solidFill>
                  <a:schemeClr val="lt1"/>
                </a:solidFill>
              </a:rPr>
              <a:t>problem </a:t>
            </a:r>
          </a:p>
        </p:txBody>
      </p:sp>
      <p:sp>
        <p:nvSpPr>
          <p:cNvPr id="107" name="Google Shape;107;p15"/>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p>
            <a:pPr marL="457200" lvl="0" indent="-228600" algn="l" rtl="0">
              <a:lnSpc>
                <a:spcPct val="90000"/>
              </a:lnSpc>
              <a:spcBef>
                <a:spcPts val="1200"/>
              </a:spcBef>
              <a:spcAft>
                <a:spcPts val="0"/>
              </a:spcAft>
              <a:buSzPts val="1800"/>
              <a:buNone/>
            </a:pPr>
            <a:endParaRPr/>
          </a:p>
        </p:txBody>
      </p:sp>
      <p:pic>
        <p:nvPicPr>
          <p:cNvPr id="108" name="Google Shape;108;p15" descr="Table&#10;&#10;Description automatically generated"/>
          <p:cNvPicPr preferRelativeResize="0"/>
          <p:nvPr/>
        </p:nvPicPr>
        <p:blipFill rotWithShape="1">
          <a:blip r:embed="rId3"/>
          <a:srcRect/>
          <a:stretch>
            <a:fillRect/>
          </a:stretch>
        </p:blipFill>
        <p:spPr>
          <a:xfrm>
            <a:off x="2241448" y="182881"/>
            <a:ext cx="9950552" cy="6675119"/>
          </a:xfrm>
          <a:prstGeom prst="rect">
            <a:avLst/>
          </a:prstGeom>
          <a:noFill/>
          <a:ln>
            <a:noFill/>
          </a:ln>
        </p:spPr>
      </p:pic>
      <p:sp>
        <p:nvSpPr>
          <p:cNvPr id="109" name="Google Shape;109;p15"/>
          <p:cNvSpPr txBox="1"/>
          <p:nvPr/>
        </p:nvSpPr>
        <p:spPr>
          <a:xfrm>
            <a:off x="-34985" y="205763"/>
            <a:ext cx="2145139"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Problem Definition Table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1800"/>
              <a:buNone/>
            </a:pPr>
            <a:r>
              <a:rPr lang="en-US" i="1"/>
              <a:t>Act on a Plan</a:t>
            </a:r>
            <a:br>
              <a:rPr lang="en-US" i="1"/>
            </a:br>
            <a:endParaRPr i="1"/>
          </a:p>
        </p:txBody>
      </p:sp>
      <p:sp>
        <p:nvSpPr>
          <p:cNvPr id="115" name="Google Shape;115;p16"/>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Autofit/>
          </a:bodyPr>
          <a:lstStyle/>
          <a:p>
            <a:pPr marL="114300" lvl="0" indent="0" algn="l" rtl="0">
              <a:lnSpc>
                <a:spcPct val="90000"/>
              </a:lnSpc>
              <a:spcBef>
                <a:spcPts val="1200"/>
              </a:spcBef>
              <a:spcAft>
                <a:spcPts val="0"/>
              </a:spcAft>
              <a:buSzPts val="1800"/>
              <a:buNone/>
            </a:pPr>
            <a:endParaRPr dirty="0"/>
          </a:p>
          <a:p>
            <a:pPr marL="114300" lvl="0" indent="0" algn="l" rtl="0">
              <a:lnSpc>
                <a:spcPct val="90000"/>
              </a:lnSpc>
              <a:spcBef>
                <a:spcPts val="1200"/>
              </a:spcBef>
              <a:spcAft>
                <a:spcPts val="0"/>
              </a:spcAft>
              <a:buSzPts val="1800"/>
              <a:buNone/>
            </a:pPr>
            <a:r>
              <a:rPr lang="en-US" u="sng" dirty="0"/>
              <a:t>Current Implementation Plan:</a:t>
            </a:r>
          </a:p>
          <a:p>
            <a:pPr marL="114300" lvl="0" indent="0" algn="l" rtl="0">
              <a:lnSpc>
                <a:spcPct val="90000"/>
              </a:lnSpc>
              <a:spcBef>
                <a:spcPts val="1200"/>
              </a:spcBef>
              <a:spcAft>
                <a:spcPts val="0"/>
              </a:spcAft>
              <a:buSzPts val="1800"/>
              <a:buNone/>
            </a:pPr>
            <a:r>
              <a:rPr lang="en-US" dirty="0"/>
              <a:t>To provide more social workers to take the workload off of  teachers. </a:t>
            </a:r>
            <a:br>
              <a:rPr lang="en-US" dirty="0"/>
            </a:br>
            <a:br>
              <a:rPr lang="en-US" dirty="0"/>
            </a:br>
            <a:r>
              <a:rPr lang="en-US" dirty="0"/>
              <a:t>The main goal is to help teachers. This can’t be successfully done without providing more resources </a:t>
            </a:r>
            <a:br>
              <a:rPr lang="en-US" dirty="0"/>
            </a:br>
            <a:r>
              <a:rPr lang="en-US" dirty="0"/>
              <a:t>(i.e. a request for more social workers) to put their attention to the students and taking the Mental Health curriculum obligation away from teachers. </a:t>
            </a:r>
            <a:br>
              <a:rPr lang="en-US" dirty="0"/>
            </a:br>
            <a:br>
              <a:rPr lang="en-US" dirty="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System Diagram: Current System</a:t>
            </a:r>
          </a:p>
        </p:txBody>
      </p:sp>
      <p:sp>
        <p:nvSpPr>
          <p:cNvPr id="10" name="Text Placeholder 9"/>
          <p:cNvSpPr>
            <a:spLocks noGrp="1"/>
          </p:cNvSpPr>
          <p:nvPr>
            <p:ph type="body" idx="1"/>
          </p:nvPr>
        </p:nvSpPr>
        <p:spPr/>
        <p:txBody>
          <a:bodyPr/>
          <a:lstStyle/>
          <a:p>
            <a:endParaRPr lang="en-US"/>
          </a:p>
        </p:txBody>
      </p:sp>
      <p:pic>
        <p:nvPicPr>
          <p:cNvPr id="9" name="Picture Placeholder 8"/>
          <p:cNvPicPr>
            <a:picLocks noGrp="1" noChangeAspect="1"/>
          </p:cNvPicPr>
          <p:nvPr>
            <p:ph type="pic" idx="2"/>
          </p:nvPr>
        </p:nvPicPr>
        <p:blipFill>
          <a:blip r:embed="rId3"/>
          <a:srcRect l="32544" t="17542" r="33016" b="7433"/>
          <a:stretch>
            <a:fillRect/>
          </a:stretch>
        </p:blipFill>
        <p:spPr>
          <a:xfrm>
            <a:off x="4745990" y="439420"/>
            <a:ext cx="4910455" cy="59791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System Diagram: Proposed System</a:t>
            </a:r>
          </a:p>
        </p:txBody>
      </p:sp>
      <p:pic>
        <p:nvPicPr>
          <p:cNvPr id="7" name="Picture 6"/>
          <p:cNvPicPr>
            <a:picLocks noChangeAspect="1"/>
          </p:cNvPicPr>
          <p:nvPr/>
        </p:nvPicPr>
        <p:blipFill>
          <a:blip r:embed="rId3"/>
          <a:srcRect l="32533" t="16744" r="33736" b="8160"/>
          <a:stretch>
            <a:fillRect/>
          </a:stretch>
        </p:blipFill>
        <p:spPr>
          <a:xfrm>
            <a:off x="4429125" y="0"/>
            <a:ext cx="5397500" cy="6760210"/>
          </a:xfrm>
          <a:prstGeom prst="rect">
            <a:avLst/>
          </a:prstGeom>
        </p:spPr>
      </p:pic>
      <p:sp>
        <p:nvSpPr>
          <p:cNvPr id="10" name="Text Placeholder 9"/>
          <p:cNvSpPr>
            <a:spLocks noGrp="1"/>
          </p:cNvSpPr>
          <p:nvPr>
            <p:ph type="body"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1800"/>
              <a:buNone/>
            </a:pPr>
            <a:r>
              <a:rPr lang="en-US">
                <a:solidFill>
                  <a:schemeClr val="dk1"/>
                </a:solidFill>
              </a:rPr>
              <a:t>Portions of the Evaluation Plan</a:t>
            </a:r>
            <a:br>
              <a:rPr lang="en-US"/>
            </a:br>
            <a:br>
              <a:rPr lang="en-US"/>
            </a:br>
            <a:br>
              <a:rPr lang="en-US"/>
            </a:br>
            <a:endParaRPr lang="en-US"/>
          </a:p>
        </p:txBody>
      </p:sp>
      <p:sp>
        <p:nvSpPr>
          <p:cNvPr id="121" name="Google Shape;121;p17"/>
          <p:cNvSpPr txBox="1">
            <a:spLocks noGrp="1"/>
          </p:cNvSpPr>
          <p:nvPr>
            <p:ph type="body" idx="2"/>
          </p:nvPr>
        </p:nvSpPr>
        <p:spPr>
          <a:xfrm>
            <a:off x="3891280" y="1123950"/>
            <a:ext cx="3683635" cy="4478655"/>
          </a:xfrm>
          <a:prstGeom prst="rect">
            <a:avLst/>
          </a:prstGeom>
          <a:noFill/>
          <a:ln>
            <a:noFill/>
          </a:ln>
        </p:spPr>
        <p:txBody>
          <a:bodyPr spcFirstLastPara="1" wrap="square" lIns="91425" tIns="45700" rIns="91425" bIns="45700" anchor="ctr" anchorCtr="0">
            <a:noAutofit/>
          </a:bodyPr>
          <a:lstStyle/>
          <a:p>
            <a:pPr marL="114300" lvl="0" indent="0" algn="l" rtl="0">
              <a:lnSpc>
                <a:spcPct val="90000"/>
              </a:lnSpc>
              <a:spcBef>
                <a:spcPts val="1200"/>
              </a:spcBef>
              <a:spcAft>
                <a:spcPts val="0"/>
              </a:spcAft>
              <a:buSzPts val="2000"/>
              <a:buNone/>
            </a:pPr>
            <a:endParaRPr sz="1900">
              <a:solidFill>
                <a:schemeClr val="dk1"/>
              </a:solidFill>
            </a:endParaRPr>
          </a:p>
          <a:p>
            <a:pPr marL="114300" lvl="0" indent="0" algn="l" rtl="0">
              <a:lnSpc>
                <a:spcPct val="90000"/>
              </a:lnSpc>
              <a:spcBef>
                <a:spcPts val="1200"/>
              </a:spcBef>
              <a:spcAft>
                <a:spcPts val="0"/>
              </a:spcAft>
              <a:buSzPts val="2000"/>
              <a:buNone/>
            </a:pPr>
            <a:r>
              <a:rPr lang="en-US" sz="2400" b="1" u="sng">
                <a:solidFill>
                  <a:schemeClr val="dk1"/>
                </a:solidFill>
              </a:rPr>
              <a:t>The Logic Model</a:t>
            </a:r>
            <a:endParaRPr sz="2400" b="1" u="sng">
              <a:solidFill>
                <a:schemeClr val="dk1"/>
              </a:solidFill>
            </a:endParaRPr>
          </a:p>
          <a:p>
            <a:pPr marL="114300" lvl="0" indent="0" algn="l" rtl="0">
              <a:lnSpc>
                <a:spcPct val="90000"/>
              </a:lnSpc>
              <a:spcBef>
                <a:spcPts val="1200"/>
              </a:spcBef>
              <a:spcAft>
                <a:spcPts val="0"/>
              </a:spcAft>
              <a:buSzPts val="2000"/>
              <a:buNone/>
            </a:pPr>
            <a:r>
              <a:rPr lang="en-US">
                <a:solidFill>
                  <a:schemeClr val="dk1"/>
                </a:solidFill>
              </a:rPr>
              <a:t>Represents inputs, activities, outputs, and outcomes of proposed policy plan. </a:t>
            </a:r>
          </a:p>
          <a:p>
            <a:pPr marL="114300" lvl="0" indent="0" algn="l" rtl="0">
              <a:lnSpc>
                <a:spcPct val="90000"/>
              </a:lnSpc>
              <a:spcBef>
                <a:spcPts val="1200"/>
              </a:spcBef>
              <a:spcAft>
                <a:spcPts val="0"/>
              </a:spcAft>
              <a:buSzPts val="2000"/>
              <a:buNone/>
            </a:pPr>
            <a:endParaRPr lang="en-US">
              <a:solidFill>
                <a:schemeClr val="dk1"/>
              </a:solidFill>
            </a:endParaRPr>
          </a:p>
          <a:p>
            <a:pPr marL="114300" lvl="0" indent="0" algn="l" rtl="0">
              <a:lnSpc>
                <a:spcPct val="90000"/>
              </a:lnSpc>
              <a:spcBef>
                <a:spcPts val="1200"/>
              </a:spcBef>
              <a:spcAft>
                <a:spcPts val="0"/>
              </a:spcAft>
              <a:buSzPts val="2000"/>
              <a:buNone/>
            </a:pPr>
            <a:br>
              <a:rPr lang="en-US" sz="1900"/>
            </a:br>
            <a:endParaRPr sz="1900"/>
          </a:p>
        </p:txBody>
      </p:sp>
      <p:sp>
        <p:nvSpPr>
          <p:cNvPr id="122" name="Google Shape;122;p17"/>
          <p:cNvSpPr txBox="1">
            <a:spLocks noGrp="1"/>
          </p:cNvSpPr>
          <p:nvPr>
            <p:ph type="body" idx="3"/>
          </p:nvPr>
        </p:nvSpPr>
        <p:spPr>
          <a:xfrm>
            <a:off x="7156450" y="1918335"/>
            <a:ext cx="3790315" cy="813435"/>
          </a:xfrm>
          <a:prstGeom prst="rect">
            <a:avLst/>
          </a:prstGeom>
          <a:noFill/>
          <a:ln>
            <a:noFill/>
          </a:ln>
        </p:spPr>
        <p:txBody>
          <a:bodyPr spcFirstLastPara="1" wrap="square" lIns="91425" tIns="45700" rIns="91425" bIns="45700" anchor="b" anchorCtr="0">
            <a:noAutofit/>
          </a:bodyPr>
          <a:lstStyle/>
          <a:p>
            <a:pPr marL="457200" lvl="0" indent="-228600" algn="l" rtl="0">
              <a:lnSpc>
                <a:spcPct val="90000"/>
              </a:lnSpc>
              <a:spcBef>
                <a:spcPts val="0"/>
              </a:spcBef>
              <a:spcAft>
                <a:spcPts val="0"/>
              </a:spcAft>
              <a:buSzPts val="2000"/>
              <a:buNone/>
            </a:pPr>
            <a:r>
              <a:rPr lang="en-US" sz="2400" u="sng">
                <a:solidFill>
                  <a:schemeClr val="dk1"/>
                </a:solidFill>
              </a:rPr>
              <a:t>The Performance Rubric</a:t>
            </a:r>
          </a:p>
        </p:txBody>
      </p:sp>
      <p:sp>
        <p:nvSpPr>
          <p:cNvPr id="123" name="Google Shape;123;p17"/>
          <p:cNvSpPr txBox="1">
            <a:spLocks noGrp="1"/>
          </p:cNvSpPr>
          <p:nvPr>
            <p:ph type="body" idx="4"/>
          </p:nvPr>
        </p:nvSpPr>
        <p:spPr>
          <a:xfrm>
            <a:off x="7574915" y="2731770"/>
            <a:ext cx="3486150" cy="1923415"/>
          </a:xfrm>
          <a:prstGeom prst="rect">
            <a:avLst/>
          </a:prstGeom>
          <a:noFill/>
          <a:ln>
            <a:noFill/>
          </a:ln>
        </p:spPr>
        <p:txBody>
          <a:bodyPr spcFirstLastPara="1" wrap="square" lIns="91425" tIns="45700" rIns="91425" bIns="45700" anchor="ctr" anchorCtr="0">
            <a:noAutofit/>
          </a:bodyPr>
          <a:lstStyle/>
          <a:p>
            <a:pPr marL="101600" lvl="0" indent="0" algn="l" rtl="0">
              <a:lnSpc>
                <a:spcPct val="90000"/>
              </a:lnSpc>
              <a:spcBef>
                <a:spcPts val="1200"/>
              </a:spcBef>
              <a:spcAft>
                <a:spcPts val="0"/>
              </a:spcAft>
              <a:buSzPts val="2000"/>
              <a:buNone/>
            </a:pPr>
            <a:r>
              <a:rPr lang="en-US">
                <a:solidFill>
                  <a:schemeClr val="dk1"/>
                </a:solidFill>
              </a:rPr>
              <a:t>Displays whether or not key characteristics of the policy plan are highly effective, effective, somewhat effective, or ineffective </a:t>
            </a:r>
            <a:br>
              <a:rPr lang="en-US"/>
            </a:b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1" y="12489"/>
            <a:ext cx="3291840" cy="4905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1800"/>
              <a:buNone/>
            </a:pPr>
            <a:r>
              <a:rPr lang="en-US">
                <a:solidFill>
                  <a:schemeClr val="dk1"/>
                </a:solidFill>
              </a:rPr>
              <a:t>Logic Model</a:t>
            </a:r>
          </a:p>
        </p:txBody>
      </p:sp>
      <p:graphicFrame>
        <p:nvGraphicFramePr>
          <p:cNvPr id="130" name="Google Shape;130;p18"/>
          <p:cNvGraphicFramePr/>
          <p:nvPr>
            <p:extLst>
              <p:ext uri="{D42A27DB-BD31-4B8C-83A1-F6EECF244321}">
                <p14:modId xmlns:p14="http://schemas.microsoft.com/office/powerpoint/2010/main" val="4104174271"/>
              </p:ext>
            </p:extLst>
          </p:nvPr>
        </p:nvGraphicFramePr>
        <p:xfrm>
          <a:off x="0" y="541792"/>
          <a:ext cx="11784325" cy="6379320"/>
        </p:xfrm>
        <a:graphic>
          <a:graphicData uri="http://schemas.openxmlformats.org/drawingml/2006/table">
            <a:tbl>
              <a:tblPr firstRow="1" bandRow="1">
                <a:noFill/>
                <a:tableStyleId>{9B23EF80-91C0-475F-946F-416FA8AC4AEA}</a:tableStyleId>
              </a:tblPr>
              <a:tblGrid>
                <a:gridCol w="3134650">
                  <a:extLst>
                    <a:ext uri="{9D8B030D-6E8A-4147-A177-3AD203B41FA5}">
                      <a16:colId xmlns:a16="http://schemas.microsoft.com/office/drawing/2014/main" val="20000"/>
                    </a:ext>
                  </a:extLst>
                </a:gridCol>
                <a:gridCol w="2757525">
                  <a:extLst>
                    <a:ext uri="{9D8B030D-6E8A-4147-A177-3AD203B41FA5}">
                      <a16:colId xmlns:a16="http://schemas.microsoft.com/office/drawing/2014/main" val="20001"/>
                    </a:ext>
                  </a:extLst>
                </a:gridCol>
                <a:gridCol w="2946075">
                  <a:extLst>
                    <a:ext uri="{9D8B030D-6E8A-4147-A177-3AD203B41FA5}">
                      <a16:colId xmlns:a16="http://schemas.microsoft.com/office/drawing/2014/main" val="20002"/>
                    </a:ext>
                  </a:extLst>
                </a:gridCol>
                <a:gridCol w="2946075">
                  <a:extLst>
                    <a:ext uri="{9D8B030D-6E8A-4147-A177-3AD203B41FA5}">
                      <a16:colId xmlns:a16="http://schemas.microsoft.com/office/drawing/2014/main" val="20003"/>
                    </a:ext>
                  </a:extLst>
                </a:gridCol>
              </a:tblGrid>
              <a:tr h="344250">
                <a:tc>
                  <a:txBody>
                    <a:bodyPr/>
                    <a:lstStyle/>
                    <a:p>
                      <a:pPr marL="0" marR="0" lvl="0" indent="0" algn="l" rtl="0">
                        <a:lnSpc>
                          <a:spcPct val="100000"/>
                        </a:lnSpc>
                        <a:spcBef>
                          <a:spcPts val="0"/>
                        </a:spcBef>
                        <a:spcAft>
                          <a:spcPts val="0"/>
                        </a:spcAft>
                        <a:buNone/>
                      </a:pPr>
                      <a:r>
                        <a:rPr lang="en-US" sz="1400" u="none" strike="noStrike" cap="none">
                          <a:latin typeface="Corbel" panose="020B0503020204020204"/>
                          <a:ea typeface="Corbel" panose="020B0503020204020204"/>
                          <a:cs typeface="Corbel" panose="020B0503020204020204"/>
                          <a:sym typeface="Corbel" panose="020B0503020204020204"/>
                        </a:rPr>
                        <a:t>INPUTS</a:t>
                      </a: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latin typeface="Corbel" panose="020B0503020204020204"/>
                          <a:ea typeface="Corbel" panose="020B0503020204020204"/>
                          <a:cs typeface="Corbel" panose="020B0503020204020204"/>
                          <a:sym typeface="Corbel" panose="020B0503020204020204"/>
                        </a:rPr>
                        <a:t>ACTIVITIES</a:t>
                      </a: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latin typeface="Corbel" panose="020B0503020204020204"/>
                          <a:ea typeface="Corbel" panose="020B0503020204020204"/>
                          <a:cs typeface="Corbel" panose="020B0503020204020204"/>
                          <a:sym typeface="Corbel" panose="020B0503020204020204"/>
                        </a:rPr>
                        <a:t>OUTPUTS</a:t>
                      </a: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latin typeface="Corbel" panose="020B0503020204020204"/>
                          <a:ea typeface="Corbel" panose="020B0503020204020204"/>
                          <a:cs typeface="Corbel" panose="020B0503020204020204"/>
                          <a:sym typeface="Corbel" panose="020B0503020204020204"/>
                        </a:rPr>
                        <a:t>OUTCOMES</a:t>
                      </a:r>
                    </a:p>
                  </a:txBody>
                  <a:tcPr marL="91450" marR="91450" marT="45725" marB="45725"/>
                </a:tc>
                <a:extLst>
                  <a:ext uri="{0D108BD9-81ED-4DB2-BD59-A6C34878D82A}">
                    <a16:rowId xmlns:a16="http://schemas.microsoft.com/office/drawing/2014/main" val="10000"/>
                  </a:ext>
                </a:extLst>
              </a:tr>
              <a:tr h="1132100">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u="none" strike="noStrike" cap="none">
                          <a:latin typeface="Corbel" panose="020B0503020204020204"/>
                          <a:ea typeface="Corbel" panose="020B0503020204020204"/>
                          <a:cs typeface="Corbel" panose="020B0503020204020204"/>
                          <a:sym typeface="Corbel" panose="020B0503020204020204"/>
                        </a:rPr>
                        <a:t>Propose policy that plans to work on the specific grounds. </a:t>
                      </a:r>
                      <a:endParaRPr sz="1400" u="none" strike="noStrike" cap="none">
                        <a:latin typeface="Corbel" panose="020B0503020204020204"/>
                        <a:ea typeface="Corbel" panose="020B0503020204020204"/>
                        <a:cs typeface="Corbel" panose="020B0503020204020204"/>
                        <a:sym typeface="Corbel" panose="020B0503020204020204"/>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u="none" strike="noStrike" cap="none">
                          <a:latin typeface="Corbel" panose="020B0503020204020204"/>
                          <a:ea typeface="Corbel" panose="020B0503020204020204"/>
                          <a:cs typeface="Corbel" panose="020B0503020204020204"/>
                          <a:sym typeface="Corbel" panose="020B0503020204020204"/>
                        </a:rPr>
                        <a:t>A set number of social workers are assigned to each school within each district.</a:t>
                      </a:r>
                    </a:p>
                    <a:p>
                      <a:pPr marL="0" marR="0" lvl="0" indent="0" algn="l" rtl="0">
                        <a:lnSpc>
                          <a:spcPct val="100000"/>
                        </a:lnSpc>
                        <a:spcBef>
                          <a:spcPts val="0"/>
                        </a:spcBef>
                        <a:spcAft>
                          <a:spcPts val="0"/>
                        </a:spcAft>
                        <a:buNone/>
                      </a:pPr>
                      <a:endParaRPr sz="1400" u="none" strike="noStrike" cap="none">
                        <a:latin typeface="Corbel" panose="020B0503020204020204"/>
                        <a:ea typeface="Corbel" panose="020B0503020204020204"/>
                        <a:cs typeface="Corbel" panose="020B0503020204020204"/>
                        <a:sym typeface="Corbel" panose="020B0503020204020204"/>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latin typeface="Corbel" panose="020B0503020204020204"/>
                          <a:ea typeface="Corbel" panose="020B0503020204020204"/>
                          <a:cs typeface="Corbel" panose="020B0503020204020204"/>
                          <a:sym typeface="Corbel" panose="020B0503020204020204"/>
                        </a:rPr>
                        <a:t>After proposing more social workers, this allows for teachers to not have to directly deal with students’ wellness issues, trauma etc. that they are less trained in. </a:t>
                      </a:r>
                      <a:endParaRPr sz="1400" u="none" strike="noStrike" cap="none">
                        <a:latin typeface="Corbel" panose="020B0503020204020204"/>
                        <a:ea typeface="Corbel" panose="020B0503020204020204"/>
                        <a:cs typeface="Corbel" panose="020B0503020204020204"/>
                        <a:sym typeface="Corbel" panose="020B0503020204020204"/>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latin typeface="Corbel" panose="020B0503020204020204"/>
                          <a:ea typeface="Corbel" panose="020B0503020204020204"/>
                          <a:cs typeface="Corbel" panose="020B0503020204020204"/>
                          <a:sym typeface="Corbel" panose="020B0503020204020204"/>
                        </a:rPr>
                        <a:t>With the aided help of social workers, teachers can be allowed to focus on their directed teachings rather than more particular mental health education. </a:t>
                      </a:r>
                      <a:endParaRPr sz="1400" u="none" strike="noStrike" cap="none">
                        <a:latin typeface="Corbel" panose="020B0503020204020204"/>
                        <a:ea typeface="Corbel" panose="020B0503020204020204"/>
                        <a:cs typeface="Corbel" panose="020B0503020204020204"/>
                        <a:sym typeface="Corbel" panose="020B0503020204020204"/>
                      </a:endParaRPr>
                    </a:p>
                  </a:txBody>
                  <a:tcPr marL="91450" marR="91450" marT="45725" marB="45725"/>
                </a:tc>
                <a:extLst>
                  <a:ext uri="{0D108BD9-81ED-4DB2-BD59-A6C34878D82A}">
                    <a16:rowId xmlns:a16="http://schemas.microsoft.com/office/drawing/2014/main" val="10001"/>
                  </a:ext>
                </a:extLst>
              </a:tr>
              <a:tr h="2800475">
                <a:tc>
                  <a:txBody>
                    <a:bodyPr/>
                    <a:lstStyle/>
                    <a:p>
                      <a:pPr marL="0" marR="0" lvl="0" indent="0" algn="l" rtl="0">
                        <a:lnSpc>
                          <a:spcPct val="100000"/>
                        </a:lnSpc>
                        <a:spcBef>
                          <a:spcPts val="0"/>
                        </a:spcBef>
                        <a:spcAft>
                          <a:spcPts val="0"/>
                        </a:spcAft>
                        <a:buNone/>
                      </a:pPr>
                      <a:r>
                        <a:rPr lang="en-US" sz="1400" u="none" strike="noStrike" cap="none" dirty="0">
                          <a:latin typeface="Corbel" panose="020B0503020204020204"/>
                          <a:ea typeface="Corbel" panose="020B0503020204020204"/>
                          <a:cs typeface="Corbel" panose="020B0503020204020204"/>
                          <a:sym typeface="Corbel" panose="020B0503020204020204"/>
                        </a:rPr>
                        <a:t>Policy Makers set a plan to implement </a:t>
                      </a: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solidFill>
                            <a:schemeClr val="dk1"/>
                          </a:solidFill>
                          <a:latin typeface="Corbel" panose="020B0503020204020204"/>
                          <a:ea typeface="Corbel" panose="020B0503020204020204"/>
                          <a:cs typeface="Corbel" panose="020B0503020204020204"/>
                          <a:sym typeface="Corbel" panose="020B0503020204020204"/>
                        </a:rPr>
                        <a:t>Who will officially mandate:</a:t>
                      </a:r>
                      <a:br>
                        <a:rPr lang="en-US" sz="1400" u="none" strike="noStrike" cap="none">
                          <a:solidFill>
                            <a:schemeClr val="dk1"/>
                          </a:solidFill>
                          <a:latin typeface="Corbel" panose="020B0503020204020204"/>
                          <a:ea typeface="Corbel" panose="020B0503020204020204"/>
                          <a:cs typeface="Corbel" panose="020B0503020204020204"/>
                          <a:sym typeface="Corbel" panose="020B0503020204020204"/>
                        </a:rPr>
                      </a:br>
                      <a:br>
                        <a:rPr lang="en-US" sz="1400" u="none" strike="noStrike" cap="none">
                          <a:solidFill>
                            <a:schemeClr val="dk1"/>
                          </a:solidFill>
                          <a:latin typeface="Corbel" panose="020B0503020204020204"/>
                          <a:ea typeface="Corbel" panose="020B0503020204020204"/>
                          <a:cs typeface="Corbel" panose="020B0503020204020204"/>
                          <a:sym typeface="Corbel" panose="020B0503020204020204"/>
                        </a:rPr>
                      </a:br>
                      <a:r>
                        <a:rPr lang="en-US" sz="1400" u="none" strike="noStrike" cap="none">
                          <a:solidFill>
                            <a:schemeClr val="dk1"/>
                          </a:solidFill>
                          <a:latin typeface="Corbel" panose="020B0503020204020204"/>
                          <a:ea typeface="Corbel" panose="020B0503020204020204"/>
                          <a:cs typeface="Corbel" panose="020B0503020204020204"/>
                          <a:sym typeface="Corbel" panose="020B0503020204020204"/>
                        </a:rPr>
                        <a:t>Governing bodies and New York State Legislators/lawmakers will need to mandate this law in accordance with the New York State Department of Education (NYSDE).</a:t>
                      </a:r>
                      <a:br>
                        <a:rPr lang="en-US" sz="1400" u="none" strike="noStrike" cap="none">
                          <a:solidFill>
                            <a:schemeClr val="dk1"/>
                          </a:solidFill>
                          <a:latin typeface="Corbel" panose="020B0503020204020204"/>
                          <a:ea typeface="Corbel" panose="020B0503020204020204"/>
                          <a:cs typeface="Corbel" panose="020B0503020204020204"/>
                          <a:sym typeface="Corbel" panose="020B0503020204020204"/>
                        </a:rPr>
                      </a:br>
                      <a:endParaRPr sz="1400" u="none" strike="noStrike" cap="none">
                        <a:solidFill>
                          <a:schemeClr val="dk1"/>
                        </a:solidFill>
                        <a:latin typeface="Corbel" panose="020B0503020204020204"/>
                        <a:ea typeface="Corbel" panose="020B0503020204020204"/>
                        <a:cs typeface="Corbel" panose="020B0503020204020204"/>
                        <a:sym typeface="Corbel" panose="020B0503020204020204"/>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dirty="0">
                          <a:solidFill>
                            <a:schemeClr val="dk1"/>
                          </a:solidFill>
                          <a:latin typeface="Corbel" panose="020B0503020204020204"/>
                          <a:ea typeface="Corbel" panose="020B0503020204020204"/>
                          <a:cs typeface="Corbel" panose="020B0503020204020204"/>
                          <a:sym typeface="Corbel" panose="020B0503020204020204"/>
                        </a:rPr>
                        <a:t>This policy would need to be proposed or put forward by policy makers but could get momentum from policy builders focused specifically in Education policy, </a:t>
                      </a:r>
                      <a:br>
                        <a:rPr lang="en-US" sz="1400" u="none" strike="noStrike" cap="none" dirty="0">
                          <a:solidFill>
                            <a:schemeClr val="dk1"/>
                          </a:solidFill>
                          <a:latin typeface="Corbel" panose="020B0503020204020204"/>
                          <a:ea typeface="Corbel" panose="020B0503020204020204"/>
                          <a:cs typeface="Corbel" panose="020B0503020204020204"/>
                          <a:sym typeface="Corbel" panose="020B0503020204020204"/>
                        </a:rPr>
                      </a:br>
                      <a:r>
                        <a:rPr lang="en-US" sz="1400" u="none" strike="noStrike" cap="none" dirty="0">
                          <a:solidFill>
                            <a:schemeClr val="dk1"/>
                          </a:solidFill>
                          <a:latin typeface="Corbel" panose="020B0503020204020204"/>
                          <a:ea typeface="Corbel" panose="020B0503020204020204"/>
                          <a:cs typeface="Corbel" panose="020B0503020204020204"/>
                          <a:sym typeface="Corbel" panose="020B0503020204020204"/>
                        </a:rPr>
                        <a:t>It would need to get attention and help from unions as well as other education entities. </a:t>
                      </a:r>
                      <a:br>
                        <a:rPr lang="en-US" sz="1400" u="none" strike="noStrike" cap="none" dirty="0">
                          <a:solidFill>
                            <a:schemeClr val="dk1"/>
                          </a:solidFill>
                          <a:latin typeface="Corbel" panose="020B0503020204020204"/>
                          <a:ea typeface="Corbel" panose="020B0503020204020204"/>
                          <a:cs typeface="Corbel" panose="020B0503020204020204"/>
                          <a:sym typeface="Corbel" panose="020B0503020204020204"/>
                        </a:rPr>
                      </a:br>
                      <a:br>
                        <a:rPr lang="en-US" sz="1400" u="none" strike="noStrike" cap="none" dirty="0">
                          <a:solidFill>
                            <a:schemeClr val="dk1"/>
                          </a:solidFill>
                          <a:latin typeface="Corbel" panose="020B0503020204020204"/>
                          <a:ea typeface="Corbel" panose="020B0503020204020204"/>
                          <a:cs typeface="Corbel" panose="020B0503020204020204"/>
                          <a:sym typeface="Corbel" panose="020B0503020204020204"/>
                        </a:rPr>
                      </a:br>
                      <a:endParaRPr sz="1400" u="none" strike="noStrike" cap="none" dirty="0">
                        <a:latin typeface="Corbel" panose="020B0503020204020204"/>
                        <a:ea typeface="Corbel" panose="020B0503020204020204"/>
                        <a:cs typeface="Corbel" panose="020B0503020204020204"/>
                        <a:sym typeface="Corbel" panose="020B0503020204020204"/>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Arial" panose="020B0604020202020204"/>
                        <a:buNone/>
                      </a:pPr>
                      <a:r>
                        <a:rPr lang="en-US" sz="1400" u="none" strike="noStrike" cap="none">
                          <a:solidFill>
                            <a:schemeClr val="dk1"/>
                          </a:solidFill>
                          <a:latin typeface="Corbel" panose="020B0503020204020204"/>
                          <a:ea typeface="Corbel" panose="020B0503020204020204"/>
                          <a:cs typeface="Corbel" panose="020B0503020204020204"/>
                          <a:sym typeface="Corbel" panose="020B0503020204020204"/>
                        </a:rPr>
                        <a:t>Another beneficial government agency that might hold some responsibility in helping to push this policy to be mandated is the CDC (Center for Disease Control and Prevention) who are in charge of Physical and Mental Health / Disease control nationally, therefore have some say (as well as information intake), on health benefits and dangers to students in schools K-12. </a:t>
                      </a:r>
                      <a:br>
                        <a:rPr lang="en-US" sz="1400" u="none" strike="noStrike" cap="none">
                          <a:solidFill>
                            <a:schemeClr val="dk1"/>
                          </a:solidFill>
                          <a:latin typeface="Corbel" panose="020B0503020204020204"/>
                          <a:ea typeface="Corbel" panose="020B0503020204020204"/>
                          <a:cs typeface="Corbel" panose="020B0503020204020204"/>
                          <a:sym typeface="Corbel" panose="020B0503020204020204"/>
                        </a:rPr>
                      </a:br>
                      <a:endParaRPr sz="1400" u="none" strike="noStrike" cap="none">
                        <a:latin typeface="Corbel" panose="020B0503020204020204"/>
                        <a:ea typeface="Corbel" panose="020B0503020204020204"/>
                        <a:cs typeface="Corbel" panose="020B0503020204020204"/>
                        <a:sym typeface="Corbel" panose="020B0503020204020204"/>
                      </a:endParaRPr>
                    </a:p>
                    <a:p>
                      <a:pPr marL="0" marR="0" lvl="0" indent="0" algn="l" rtl="0">
                        <a:lnSpc>
                          <a:spcPct val="100000"/>
                        </a:lnSpc>
                        <a:spcBef>
                          <a:spcPts val="0"/>
                        </a:spcBef>
                        <a:spcAft>
                          <a:spcPts val="0"/>
                        </a:spcAft>
                        <a:buNone/>
                      </a:pPr>
                      <a:endParaRPr sz="1400" u="none" strike="noStrike" cap="none">
                        <a:latin typeface="Corbel" panose="020B0503020204020204"/>
                        <a:ea typeface="Corbel" panose="020B0503020204020204"/>
                        <a:cs typeface="Corbel" panose="020B0503020204020204"/>
                        <a:sym typeface="Corbel" panose="020B0503020204020204"/>
                      </a:endParaRPr>
                    </a:p>
                  </a:txBody>
                  <a:tcPr marL="91450" marR="91450" marT="45725" marB="45725"/>
                </a:tc>
                <a:extLst>
                  <a:ext uri="{0D108BD9-81ED-4DB2-BD59-A6C34878D82A}">
                    <a16:rowId xmlns:a16="http://schemas.microsoft.com/office/drawing/2014/main" val="10002"/>
                  </a:ext>
                </a:extLst>
              </a:tr>
              <a:tr h="1966300">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u="none" strike="noStrike" cap="none" dirty="0">
                          <a:solidFill>
                            <a:schemeClr val="dk1"/>
                          </a:solidFill>
                          <a:latin typeface="Corbel" panose="020B0503020204020204"/>
                          <a:ea typeface="Corbel" panose="020B0503020204020204"/>
                          <a:cs typeface="Corbel" panose="020B0503020204020204"/>
                          <a:sym typeface="Corbel" panose="020B0503020204020204"/>
                        </a:rPr>
                        <a:t>The breakdown by school: </a:t>
                      </a:r>
                      <a:r>
                        <a:rPr lang="en-US" sz="1400" b="1" u="none" strike="noStrike" cap="none" dirty="0">
                          <a:solidFill>
                            <a:schemeClr val="dk1"/>
                          </a:solidFill>
                          <a:latin typeface="Corbel" panose="020B0503020204020204"/>
                          <a:ea typeface="Corbel" panose="020B0503020204020204"/>
                          <a:cs typeface="Corbel" panose="020B0503020204020204"/>
                          <a:sym typeface="Corbel" panose="020B0503020204020204"/>
                        </a:rPr>
                        <a:t> </a:t>
                      </a:r>
                      <a:r>
                        <a:rPr lang="en-US" sz="1400" u="none" strike="noStrike" cap="none" dirty="0">
                          <a:solidFill>
                            <a:schemeClr val="dk1"/>
                          </a:solidFill>
                          <a:latin typeface="Corbel" panose="020B0503020204020204"/>
                          <a:ea typeface="Corbel" panose="020B0503020204020204"/>
                          <a:cs typeface="Corbel" panose="020B0503020204020204"/>
                          <a:sym typeface="Corbel" panose="020B0503020204020204"/>
                        </a:rPr>
                        <a:t>Once the policy is mandated in schools,  there will be a designated social worker assigned to every 50 students. </a:t>
                      </a:r>
                      <a:br>
                        <a:rPr lang="en-US" sz="1400" u="none" strike="noStrike" cap="none" dirty="0">
                          <a:solidFill>
                            <a:schemeClr val="dk1"/>
                          </a:solidFill>
                          <a:latin typeface="Corbel" panose="020B0503020204020204"/>
                          <a:ea typeface="Corbel" panose="020B0503020204020204"/>
                          <a:cs typeface="Corbel" panose="020B0503020204020204"/>
                          <a:sym typeface="Corbel" panose="020B0503020204020204"/>
                        </a:rPr>
                      </a:br>
                      <a:br>
                        <a:rPr lang="en-US" sz="1400" u="none" strike="noStrike" cap="none" dirty="0">
                          <a:solidFill>
                            <a:schemeClr val="dk1"/>
                          </a:solidFill>
                          <a:latin typeface="Corbel" panose="020B0503020204020204"/>
                          <a:ea typeface="Corbel" panose="020B0503020204020204"/>
                          <a:cs typeface="Corbel" panose="020B0503020204020204"/>
                          <a:sym typeface="Corbel" panose="020B0503020204020204"/>
                        </a:rPr>
                      </a:br>
                      <a:endParaRPr sz="1400" u="none" strike="noStrike" cap="none" dirty="0">
                        <a:latin typeface="Corbel" panose="020B0503020204020204"/>
                        <a:ea typeface="Corbel" panose="020B0503020204020204"/>
                        <a:cs typeface="Corbel" panose="020B0503020204020204"/>
                        <a:sym typeface="Corbel" panose="020B0503020204020204"/>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solidFill>
                            <a:schemeClr val="dk1"/>
                          </a:solidFill>
                          <a:latin typeface="Corbel" panose="020B0503020204020204"/>
                          <a:ea typeface="Corbel" panose="020B0503020204020204"/>
                          <a:cs typeface="Corbel" panose="020B0503020204020204"/>
                          <a:sym typeface="Corbel" panose="020B0503020204020204"/>
                        </a:rPr>
                        <a:t>The job position will require there be one head social worker (within 3) who's in charge of every 3 social workers, to make sure they are following through with their assigned work, their student groups etc.  </a:t>
                      </a:r>
                      <a:br>
                        <a:rPr lang="en-US" sz="1400" u="none" strike="noStrike" cap="none">
                          <a:solidFill>
                            <a:schemeClr val="dk1"/>
                          </a:solidFill>
                          <a:latin typeface="Corbel" panose="020B0503020204020204"/>
                          <a:ea typeface="Corbel" panose="020B0503020204020204"/>
                          <a:cs typeface="Corbel" panose="020B0503020204020204"/>
                          <a:sym typeface="Corbel" panose="020B0503020204020204"/>
                        </a:rPr>
                      </a:br>
                      <a:br>
                        <a:rPr lang="en-US" sz="1400" u="none" strike="noStrike" cap="none">
                          <a:solidFill>
                            <a:schemeClr val="dk1"/>
                          </a:solidFill>
                          <a:latin typeface="Corbel" panose="020B0503020204020204"/>
                          <a:ea typeface="Corbel" panose="020B0503020204020204"/>
                          <a:cs typeface="Corbel" panose="020B0503020204020204"/>
                          <a:sym typeface="Corbel" panose="020B0503020204020204"/>
                        </a:rPr>
                      </a:br>
                      <a:endParaRPr sz="1400" u="none" strike="noStrike" cap="none">
                        <a:latin typeface="Corbel" panose="020B0503020204020204"/>
                        <a:ea typeface="Corbel" panose="020B0503020204020204"/>
                        <a:cs typeface="Corbel" panose="020B0503020204020204"/>
                        <a:sym typeface="Corbel" panose="020B0503020204020204"/>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dirty="0">
                          <a:solidFill>
                            <a:schemeClr val="dk1"/>
                          </a:solidFill>
                          <a:latin typeface="Corbel" panose="020B0503020204020204"/>
                          <a:ea typeface="Corbel" panose="020B0503020204020204"/>
                          <a:cs typeface="Corbel" panose="020B0503020204020204"/>
                          <a:sym typeface="Corbel" panose="020B0503020204020204"/>
                        </a:rPr>
                        <a:t>The head social workers will also meet with a select amount of teachers per month. </a:t>
                      </a:r>
                      <a:br>
                        <a:rPr lang="en-US" sz="1400" u="none" strike="noStrike" cap="none" dirty="0">
                          <a:solidFill>
                            <a:schemeClr val="dk1"/>
                          </a:solidFill>
                          <a:latin typeface="Corbel" panose="020B0503020204020204"/>
                          <a:ea typeface="Corbel" panose="020B0503020204020204"/>
                          <a:cs typeface="Corbel" panose="020B0503020204020204"/>
                          <a:sym typeface="Corbel" panose="020B0503020204020204"/>
                        </a:rPr>
                      </a:br>
                      <a:r>
                        <a:rPr lang="en-US" sz="1400" u="none" strike="noStrike" cap="none" dirty="0">
                          <a:solidFill>
                            <a:schemeClr val="dk1"/>
                          </a:solidFill>
                          <a:latin typeface="Corbel" panose="020B0503020204020204"/>
                          <a:ea typeface="Corbel" panose="020B0503020204020204"/>
                          <a:cs typeface="Corbel" panose="020B0503020204020204"/>
                          <a:sym typeface="Corbel" panose="020B0503020204020204"/>
                        </a:rPr>
                        <a:t>(1 social worker per 50 students, 2 training sessions per semester) </a:t>
                      </a:r>
                      <a:endParaRPr sz="1400" u="none" strike="noStrike" cap="none" dirty="0">
                        <a:latin typeface="Corbel" panose="020B0503020204020204"/>
                        <a:ea typeface="Corbel" panose="020B0503020204020204"/>
                        <a:cs typeface="Corbel" panose="020B0503020204020204"/>
                        <a:sym typeface="Corbel" panose="020B0503020204020204"/>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dirty="0">
                          <a:solidFill>
                            <a:schemeClr val="dk1"/>
                          </a:solidFill>
                          <a:latin typeface="Corbel" panose="020B0503020204020204"/>
                          <a:ea typeface="Corbel" panose="020B0503020204020204"/>
                          <a:cs typeface="Corbel" panose="020B0503020204020204"/>
                          <a:sym typeface="Corbel" panose="020B0503020204020204"/>
                        </a:rPr>
                        <a:t>Meetings will take place to insure that the students are coordinating and following through on meetings with their designated social workers and vice versa). </a:t>
                      </a:r>
                      <a:endParaRPr sz="1400" u="none" strike="noStrike" cap="none" dirty="0">
                        <a:latin typeface="Corbel" panose="020B0503020204020204"/>
                        <a:ea typeface="Corbel" panose="020B0503020204020204"/>
                        <a:cs typeface="Corbel" panose="020B0503020204020204"/>
                        <a:sym typeface="Corbel" panose="020B0503020204020204"/>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135" name="Google Shape;135;p19"/>
          <p:cNvGraphicFramePr/>
          <p:nvPr/>
        </p:nvGraphicFramePr>
        <p:xfrm>
          <a:off x="84406" y="315350"/>
          <a:ext cx="12023200" cy="6227325"/>
        </p:xfrm>
        <a:graphic>
          <a:graphicData uri="http://schemas.openxmlformats.org/drawingml/2006/table">
            <a:tbl>
              <a:tblPr firstRow="1" bandRow="1">
                <a:noFill/>
                <a:tableStyleId>{9B23EF80-91C0-475F-946F-416FA8AC4AEA}</a:tableStyleId>
              </a:tblPr>
              <a:tblGrid>
                <a:gridCol w="3145250">
                  <a:extLst>
                    <a:ext uri="{9D8B030D-6E8A-4147-A177-3AD203B41FA5}">
                      <a16:colId xmlns:a16="http://schemas.microsoft.com/office/drawing/2014/main" val="20000"/>
                    </a:ext>
                  </a:extLst>
                </a:gridCol>
                <a:gridCol w="2866350">
                  <a:extLst>
                    <a:ext uri="{9D8B030D-6E8A-4147-A177-3AD203B41FA5}">
                      <a16:colId xmlns:a16="http://schemas.microsoft.com/office/drawing/2014/main" val="20001"/>
                    </a:ext>
                  </a:extLst>
                </a:gridCol>
                <a:gridCol w="3005800">
                  <a:extLst>
                    <a:ext uri="{9D8B030D-6E8A-4147-A177-3AD203B41FA5}">
                      <a16:colId xmlns:a16="http://schemas.microsoft.com/office/drawing/2014/main" val="20002"/>
                    </a:ext>
                  </a:extLst>
                </a:gridCol>
                <a:gridCol w="3005800">
                  <a:extLst>
                    <a:ext uri="{9D8B030D-6E8A-4147-A177-3AD203B41FA5}">
                      <a16:colId xmlns:a16="http://schemas.microsoft.com/office/drawing/2014/main" val="20003"/>
                    </a:ext>
                  </a:extLst>
                </a:gridCol>
              </a:tblGrid>
              <a:tr h="1029400">
                <a:tc>
                  <a:txBody>
                    <a:bodyPr/>
                    <a:lstStyle/>
                    <a:p>
                      <a:pPr marL="0" marR="0" lvl="0" indent="0" algn="just" rtl="0">
                        <a:lnSpc>
                          <a:spcPct val="100000"/>
                        </a:lnSpc>
                        <a:spcBef>
                          <a:spcPts val="0"/>
                        </a:spcBef>
                        <a:spcAft>
                          <a:spcPts val="0"/>
                        </a:spcAft>
                        <a:buNone/>
                      </a:pPr>
                      <a:endParaRPr sz="1600" u="sng" strike="noStrike" cap="none">
                        <a:latin typeface="Corbel" panose="020B0503020204020204"/>
                        <a:ea typeface="Corbel" panose="020B0503020204020204"/>
                        <a:cs typeface="Corbel" panose="020B0503020204020204"/>
                        <a:sym typeface="Corbel" panose="020B0503020204020204"/>
                      </a:endParaRPr>
                    </a:p>
                    <a:p>
                      <a:pPr marL="0" marR="0" lvl="0" indent="0" algn="just" rtl="0">
                        <a:lnSpc>
                          <a:spcPct val="100000"/>
                        </a:lnSpc>
                        <a:spcBef>
                          <a:spcPts val="0"/>
                        </a:spcBef>
                        <a:spcAft>
                          <a:spcPts val="0"/>
                        </a:spcAft>
                        <a:buNone/>
                      </a:pPr>
                      <a:r>
                        <a:rPr lang="en-US" sz="1800" u="sng" strike="noStrike" cap="none">
                          <a:latin typeface="Corbel" panose="020B0503020204020204"/>
                          <a:ea typeface="Corbel" panose="020B0503020204020204"/>
                          <a:cs typeface="Corbel" panose="020B0503020204020204"/>
                          <a:sym typeface="Corbel" panose="020B0503020204020204"/>
                        </a:rPr>
                        <a:t>Performance Rubric </a:t>
                      </a:r>
                    </a:p>
                  </a:txBody>
                  <a:tcPr marL="91450" marR="91450" marT="45725" marB="45725"/>
                </a:tc>
                <a:tc>
                  <a:txBody>
                    <a:bodyPr/>
                    <a:lstStyle/>
                    <a:p>
                      <a:pPr marL="0" marR="0" lvl="0" indent="0" algn="ctr" rtl="0">
                        <a:lnSpc>
                          <a:spcPct val="100000"/>
                        </a:lnSpc>
                        <a:spcBef>
                          <a:spcPts val="0"/>
                        </a:spcBef>
                        <a:spcAft>
                          <a:spcPts val="0"/>
                        </a:spcAft>
                        <a:buNone/>
                      </a:pPr>
                      <a:br>
                        <a:rPr lang="en-US" sz="1600" u="sng" strike="noStrike" cap="none">
                          <a:latin typeface="Corbel" panose="020B0503020204020204"/>
                          <a:ea typeface="Corbel" panose="020B0503020204020204"/>
                          <a:cs typeface="Corbel" panose="020B0503020204020204"/>
                          <a:sym typeface="Corbel" panose="020B0503020204020204"/>
                        </a:rPr>
                      </a:br>
                      <a:r>
                        <a:rPr lang="en-US" sz="1600" u="sng" strike="noStrike" cap="none">
                          <a:latin typeface="Corbel" panose="020B0503020204020204"/>
                          <a:ea typeface="Corbel" panose="020B0503020204020204"/>
                          <a:cs typeface="Corbel" panose="020B0503020204020204"/>
                          <a:sym typeface="Corbel" panose="020B0503020204020204"/>
                        </a:rPr>
                        <a:t>Policy Implementation</a:t>
                      </a:r>
                    </a:p>
                  </a:txBody>
                  <a:tcPr marL="91450" marR="91450" marT="45725" marB="45725"/>
                </a:tc>
                <a:tc>
                  <a:txBody>
                    <a:bodyPr/>
                    <a:lstStyle/>
                    <a:p>
                      <a:pPr marL="0" marR="0" lvl="0" indent="0" algn="ctr" rtl="0">
                        <a:lnSpc>
                          <a:spcPct val="100000"/>
                        </a:lnSpc>
                        <a:spcBef>
                          <a:spcPts val="0"/>
                        </a:spcBef>
                        <a:spcAft>
                          <a:spcPts val="0"/>
                        </a:spcAft>
                        <a:buNone/>
                      </a:pPr>
                      <a:br>
                        <a:rPr lang="en-US" sz="1600" u="sng" strike="noStrike" cap="none">
                          <a:latin typeface="Corbel" panose="020B0503020204020204"/>
                          <a:ea typeface="Corbel" panose="020B0503020204020204"/>
                          <a:cs typeface="Corbel" panose="020B0503020204020204"/>
                          <a:sym typeface="Corbel" panose="020B0503020204020204"/>
                        </a:rPr>
                      </a:br>
                      <a:r>
                        <a:rPr lang="en-US" sz="1600" u="sng" strike="noStrike" cap="none">
                          <a:latin typeface="Corbel" panose="020B0503020204020204"/>
                          <a:ea typeface="Corbel" panose="020B0503020204020204"/>
                          <a:cs typeface="Corbel" panose="020B0503020204020204"/>
                          <a:sym typeface="Corbel" panose="020B0503020204020204"/>
                        </a:rPr>
                        <a:t>Key players in policy mandating </a:t>
                      </a:r>
                    </a:p>
                  </a:txBody>
                  <a:tcPr marL="91450" marR="91450" marT="45725" marB="45725"/>
                </a:tc>
                <a:tc>
                  <a:txBody>
                    <a:bodyPr/>
                    <a:lstStyle/>
                    <a:p>
                      <a:pPr marL="0" marR="0" lvl="0" indent="0" algn="ctr" rtl="0">
                        <a:lnSpc>
                          <a:spcPct val="100000"/>
                        </a:lnSpc>
                        <a:spcBef>
                          <a:spcPts val="0"/>
                        </a:spcBef>
                        <a:spcAft>
                          <a:spcPts val="0"/>
                        </a:spcAft>
                        <a:buNone/>
                      </a:pPr>
                      <a:br>
                        <a:rPr lang="en-US" sz="1600" u="sng" strike="noStrike" cap="none">
                          <a:latin typeface="Corbel" panose="020B0503020204020204"/>
                          <a:ea typeface="Corbel" panose="020B0503020204020204"/>
                          <a:cs typeface="Corbel" panose="020B0503020204020204"/>
                          <a:sym typeface="Corbel" panose="020B0503020204020204"/>
                        </a:rPr>
                      </a:br>
                      <a:r>
                        <a:rPr lang="en-US" sz="1600" u="sng" strike="noStrike" cap="none">
                          <a:latin typeface="Corbel" panose="020B0503020204020204"/>
                          <a:ea typeface="Corbel" panose="020B0503020204020204"/>
                          <a:cs typeface="Corbel" panose="020B0503020204020204"/>
                          <a:sym typeface="Corbel" panose="020B0503020204020204"/>
                        </a:rPr>
                        <a:t>Breakdown of implementation plan by school </a:t>
                      </a:r>
                    </a:p>
                  </a:txBody>
                  <a:tcPr marL="91450" marR="91450" marT="45725" marB="45725"/>
                </a:tc>
                <a:extLst>
                  <a:ext uri="{0D108BD9-81ED-4DB2-BD59-A6C34878D82A}">
                    <a16:rowId xmlns:a16="http://schemas.microsoft.com/office/drawing/2014/main" val="10000"/>
                  </a:ext>
                </a:extLst>
              </a:tr>
              <a:tr h="1699325">
                <a:tc>
                  <a:txBody>
                    <a:bodyPr/>
                    <a:lstStyle/>
                    <a:p>
                      <a:pPr marL="0" marR="0" lvl="0" indent="0" algn="l" rtl="0">
                        <a:lnSpc>
                          <a:spcPct val="100000"/>
                        </a:lnSpc>
                        <a:spcBef>
                          <a:spcPts val="0"/>
                        </a:spcBef>
                        <a:spcAft>
                          <a:spcPts val="0"/>
                        </a:spcAft>
                        <a:buNone/>
                      </a:pPr>
                      <a:r>
                        <a:rPr lang="en-US" sz="1600" b="1" i="1" u="none" strike="noStrike" cap="none">
                          <a:latin typeface="Corbel" panose="020B0503020204020204"/>
                          <a:ea typeface="Corbel" panose="020B0503020204020204"/>
                          <a:cs typeface="Corbel" panose="020B0503020204020204"/>
                          <a:sym typeface="Corbel" panose="020B0503020204020204"/>
                        </a:rPr>
                        <a:t>Highly effective </a:t>
                      </a: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latin typeface="Corbel" panose="020B0503020204020204"/>
                          <a:ea typeface="Corbel" panose="020B0503020204020204"/>
                          <a:cs typeface="Corbel" panose="020B0503020204020204"/>
                          <a:sym typeface="Corbel" panose="020B0503020204020204"/>
                        </a:rPr>
                        <a:t>Policy implementation goes smoothly with policy goals achieved </a:t>
                      </a: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latin typeface="Corbel" panose="020B0503020204020204"/>
                          <a:ea typeface="Corbel" panose="020B0503020204020204"/>
                          <a:cs typeface="Corbel" panose="020B0503020204020204"/>
                          <a:sym typeface="Corbel" panose="020B0503020204020204"/>
                        </a:rPr>
                        <a:t>Those in charge of implementation (mainly the New York State Department of Education) are fully on board with the policy as well as other education entities. </a:t>
                      </a: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latin typeface="Corbel" panose="020B0503020204020204"/>
                          <a:ea typeface="Corbel" panose="020B0503020204020204"/>
                          <a:cs typeface="Corbel" panose="020B0503020204020204"/>
                          <a:sym typeface="Corbel" panose="020B0503020204020204"/>
                        </a:rPr>
                        <a:t>The goals of the policy (social workers increased per school as well as head social worker) are successfully implemented. Program is proved to be inciting change. </a:t>
                      </a:r>
                    </a:p>
                  </a:txBody>
                  <a:tcPr marL="91450" marR="91450" marT="45725" marB="45725"/>
                </a:tc>
                <a:extLst>
                  <a:ext uri="{0D108BD9-81ED-4DB2-BD59-A6C34878D82A}">
                    <a16:rowId xmlns:a16="http://schemas.microsoft.com/office/drawing/2014/main" val="10001"/>
                  </a:ext>
                </a:extLst>
              </a:tr>
              <a:tr h="1166200">
                <a:tc>
                  <a:txBody>
                    <a:bodyPr/>
                    <a:lstStyle/>
                    <a:p>
                      <a:pPr marL="0" marR="0" lvl="0" indent="0" algn="l" rtl="0">
                        <a:lnSpc>
                          <a:spcPct val="100000"/>
                        </a:lnSpc>
                        <a:spcBef>
                          <a:spcPts val="0"/>
                        </a:spcBef>
                        <a:spcAft>
                          <a:spcPts val="0"/>
                        </a:spcAft>
                        <a:buNone/>
                      </a:pPr>
                      <a:r>
                        <a:rPr lang="en-US" sz="1600" b="1" i="1" u="none" strike="noStrike" cap="none">
                          <a:latin typeface="Corbel" panose="020B0503020204020204"/>
                          <a:ea typeface="Corbel" panose="020B0503020204020204"/>
                          <a:cs typeface="Corbel" panose="020B0503020204020204"/>
                          <a:sym typeface="Corbel" panose="020B0503020204020204"/>
                        </a:rPr>
                        <a:t>Effective</a:t>
                      </a:r>
                      <a:r>
                        <a:rPr lang="en-US" sz="1600" b="1" u="none" strike="noStrike" cap="none">
                          <a:latin typeface="Corbel" panose="020B0503020204020204"/>
                          <a:ea typeface="Corbel" panose="020B0503020204020204"/>
                          <a:cs typeface="Corbel" panose="020B0503020204020204"/>
                          <a:sym typeface="Corbel" panose="020B0503020204020204"/>
                        </a:rPr>
                        <a:t> </a:t>
                      </a: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latin typeface="Corbel" panose="020B0503020204020204"/>
                          <a:ea typeface="Corbel" panose="020B0503020204020204"/>
                          <a:cs typeface="Corbel" panose="020B0503020204020204"/>
                          <a:sym typeface="Corbel" panose="020B0503020204020204"/>
                        </a:rPr>
                        <a:t>Policy is implemented with minor adjustments made to the policy.</a:t>
                      </a: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latin typeface="Corbel" panose="020B0503020204020204"/>
                          <a:ea typeface="Corbel" panose="020B0503020204020204"/>
                          <a:cs typeface="Corbel" panose="020B0503020204020204"/>
                          <a:sym typeface="Corbel" panose="020B0503020204020204"/>
                        </a:rPr>
                        <a:t>The NYSDE decides to implement. </a:t>
                      </a: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latin typeface="Corbel" panose="020B0503020204020204"/>
                          <a:ea typeface="Corbel" panose="020B0503020204020204"/>
                          <a:cs typeface="Corbel" panose="020B0503020204020204"/>
                          <a:sym typeface="Corbel" panose="020B0503020204020204"/>
                        </a:rPr>
                        <a:t>Program is running smoothly and almost all if not all parts of school implementation are running. </a:t>
                      </a:r>
                    </a:p>
                  </a:txBody>
                  <a:tcPr marL="91450" marR="91450" marT="45725" marB="45725"/>
                </a:tc>
                <a:extLst>
                  <a:ext uri="{0D108BD9-81ED-4DB2-BD59-A6C34878D82A}">
                    <a16:rowId xmlns:a16="http://schemas.microsoft.com/office/drawing/2014/main" val="10002"/>
                  </a:ext>
                </a:extLst>
              </a:tr>
              <a:tr h="1166200">
                <a:tc>
                  <a:txBody>
                    <a:bodyPr/>
                    <a:lstStyle/>
                    <a:p>
                      <a:pPr marL="0" marR="0" lvl="0" indent="0" algn="l" rtl="0">
                        <a:lnSpc>
                          <a:spcPct val="100000"/>
                        </a:lnSpc>
                        <a:spcBef>
                          <a:spcPts val="0"/>
                        </a:spcBef>
                        <a:spcAft>
                          <a:spcPts val="0"/>
                        </a:spcAft>
                        <a:buNone/>
                      </a:pPr>
                      <a:r>
                        <a:rPr lang="en-US" sz="1600" b="1" i="1" u="none" strike="noStrike" cap="none">
                          <a:latin typeface="Corbel" panose="020B0503020204020204"/>
                          <a:ea typeface="Corbel" panose="020B0503020204020204"/>
                          <a:cs typeface="Corbel" panose="020B0503020204020204"/>
                          <a:sym typeface="Corbel" panose="020B0503020204020204"/>
                        </a:rPr>
                        <a:t>Somewhat effective </a:t>
                      </a: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latin typeface="Corbel" panose="020B0503020204020204"/>
                          <a:ea typeface="Corbel" panose="020B0503020204020204"/>
                          <a:cs typeface="Corbel" panose="020B0503020204020204"/>
                          <a:sym typeface="Corbel" panose="020B0503020204020204"/>
                        </a:rPr>
                        <a:t>Policy needs to be changed but is still able to be set in motion</a:t>
                      </a: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latin typeface="Corbel" panose="020B0503020204020204"/>
                          <a:ea typeface="Corbel" panose="020B0503020204020204"/>
                          <a:cs typeface="Corbel" panose="020B0503020204020204"/>
                          <a:sym typeface="Corbel" panose="020B0503020204020204"/>
                        </a:rPr>
                        <a:t>The NYSDE has some issues with policy but are willing to negotiate</a:t>
                      </a: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latin typeface="Corbel" panose="020B0503020204020204"/>
                          <a:ea typeface="Corbel" panose="020B0503020204020204"/>
                          <a:cs typeface="Corbel" panose="020B0503020204020204"/>
                          <a:sym typeface="Corbel" panose="020B0503020204020204"/>
                        </a:rPr>
                        <a:t>Program implementation needs some adjustment but schools are still able to obtain social workers. </a:t>
                      </a:r>
                    </a:p>
                  </a:txBody>
                  <a:tcPr marL="91450" marR="91450" marT="45725" marB="45725"/>
                </a:tc>
                <a:extLst>
                  <a:ext uri="{0D108BD9-81ED-4DB2-BD59-A6C34878D82A}">
                    <a16:rowId xmlns:a16="http://schemas.microsoft.com/office/drawing/2014/main" val="10003"/>
                  </a:ext>
                </a:extLst>
              </a:tr>
              <a:tr h="1166200">
                <a:tc>
                  <a:txBody>
                    <a:bodyPr/>
                    <a:lstStyle/>
                    <a:p>
                      <a:pPr marL="0" marR="0" lvl="0" indent="0" algn="l" rtl="0">
                        <a:lnSpc>
                          <a:spcPct val="100000"/>
                        </a:lnSpc>
                        <a:spcBef>
                          <a:spcPts val="0"/>
                        </a:spcBef>
                        <a:spcAft>
                          <a:spcPts val="0"/>
                        </a:spcAft>
                        <a:buNone/>
                      </a:pPr>
                      <a:r>
                        <a:rPr lang="en-US" sz="1600" b="1" i="1" u="none" strike="noStrike" cap="none">
                          <a:latin typeface="Corbel" panose="020B0503020204020204"/>
                          <a:ea typeface="Corbel" panose="020B0503020204020204"/>
                          <a:cs typeface="Corbel" panose="020B0503020204020204"/>
                          <a:sym typeface="Corbel" panose="020B0503020204020204"/>
                        </a:rPr>
                        <a:t>Ineffective  </a:t>
                      </a: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latin typeface="Corbel" panose="020B0503020204020204"/>
                          <a:ea typeface="Corbel" panose="020B0503020204020204"/>
                          <a:cs typeface="Corbel" panose="020B0503020204020204"/>
                          <a:sym typeface="Corbel" panose="020B0503020204020204"/>
                        </a:rPr>
                        <a:t>Policy implementation is disrupted or does not go as planned</a:t>
                      </a: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latin typeface="Corbel" panose="020B0503020204020204"/>
                          <a:ea typeface="Corbel" panose="020B0503020204020204"/>
                          <a:cs typeface="Corbel" panose="020B0503020204020204"/>
                          <a:sym typeface="Corbel" panose="020B0503020204020204"/>
                        </a:rPr>
                        <a:t>The New York State Department of Education finds error in policy implementation. </a:t>
                      </a: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latin typeface="Corbel" panose="020B0503020204020204"/>
                          <a:ea typeface="Corbel" panose="020B0503020204020204"/>
                          <a:cs typeface="Corbel" panose="020B0503020204020204"/>
                          <a:sym typeface="Corbel" panose="020B0503020204020204"/>
                        </a:rPr>
                        <a:t>Number of Social workers can’t be raised per school due to budget or other* see Data Table</a:t>
                      </a: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2976</Words>
  <Application>Microsoft Macintosh PowerPoint</Application>
  <PresentationFormat>Widescreen</PresentationFormat>
  <Paragraphs>193</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Corbel</vt:lpstr>
      <vt:lpstr>Calibri</vt:lpstr>
      <vt:lpstr>Noto Sans Symbols</vt:lpstr>
      <vt:lpstr>Arial</vt:lpstr>
      <vt:lpstr>Frame</vt:lpstr>
      <vt:lpstr>“Healthy Minds, Healthy Schools”</vt:lpstr>
      <vt:lpstr>Identify the problem </vt:lpstr>
      <vt:lpstr>Defining the problem </vt:lpstr>
      <vt:lpstr>Act on a Plan </vt:lpstr>
      <vt:lpstr>System Diagram: Current System</vt:lpstr>
      <vt:lpstr>System Diagram: Proposed System</vt:lpstr>
      <vt:lpstr>Portions of the Evaluation Plan   </vt:lpstr>
      <vt:lpstr>Logic Model</vt:lpstr>
      <vt:lpstr>PowerPoint Presentation</vt:lpstr>
      <vt:lpstr>Look at the Results</vt:lpstr>
      <vt:lpstr>PowerPoint Presentation</vt:lpstr>
      <vt:lpstr>Mental Health and the Teaching Profession</vt:lpstr>
      <vt:lpstr>Statement of Problem </vt:lpstr>
      <vt:lpstr>Personal Narratives </vt:lpstr>
      <vt:lpstr>Selected Terms from the Literature</vt:lpstr>
      <vt:lpstr>Causes of Teacher Burnout</vt:lpstr>
      <vt:lpstr>Impacts on Educators</vt:lpstr>
      <vt:lpstr>Absenteeism &amp; Low Retention Rates</vt:lpstr>
      <vt:lpstr>Changes to Classroom Environment </vt:lpstr>
      <vt:lpstr>Impacts on Students: Burnout Cascade</vt:lpstr>
      <vt:lpstr>The Commodified View of Education</vt:lpstr>
      <vt:lpstr>Recommendation </vt:lpstr>
      <vt:lpstr>Additional Recommendations to consider: </vt:lpstr>
      <vt:lpstr>Additional Recommendations to consider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Minds, Healthy Schools”</dc:title>
  <dc:creator/>
  <cp:lastModifiedBy>Gutierrez, Bella</cp:lastModifiedBy>
  <cp:revision>7</cp:revision>
  <dcterms:created xsi:type="dcterms:W3CDTF">2020-11-09T19:30:00Z</dcterms:created>
  <dcterms:modified xsi:type="dcterms:W3CDTF">2021-07-08T21:34:57Z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1033-11.2.0.9669</vt:lpwstr>
  </property>
</Properties>
</file>