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5143500" cx="9144000"/>
  <p:notesSz cx="6858000" cy="9144000"/>
  <p:embeddedFontLst>
    <p:embeddedFont>
      <p:font typeface="Roboto"/>
      <p:regular r:id="rId15"/>
      <p:bold r:id="rId16"/>
      <p:italic r:id="rId17"/>
      <p:boldItalic r:id="rId1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Roboto-regular.fntdata"/><Relationship Id="rId14" Type="http://schemas.openxmlformats.org/officeDocument/2006/relationships/slide" Target="slides/slide9.xml"/><Relationship Id="rId17" Type="http://schemas.openxmlformats.org/officeDocument/2006/relationships/font" Target="fonts/Roboto-italic.fntdata"/><Relationship Id="rId16" Type="http://schemas.openxmlformats.org/officeDocument/2006/relationships/font" Target="fonts/Roboto-bold.fntdata"/><Relationship Id="rId5" Type="http://schemas.openxmlformats.org/officeDocument/2006/relationships/notesMaster" Target="notesMasters/notesMaster1.xml"/><Relationship Id="rId6" Type="http://schemas.openxmlformats.org/officeDocument/2006/relationships/slide" Target="slides/slide1.xml"/><Relationship Id="rId18" Type="http://schemas.openxmlformats.org/officeDocument/2006/relationships/font" Target="fonts/Roboto-boldItalic.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Our brief centered on dropout rates across the state of Wyoming.  In particular, the brief highlighted data that identified </a:t>
            </a:r>
            <a:r>
              <a:rPr lang="en"/>
              <a:t>indicators of dropout like certain thresholds of attendance, GPA, and more, all centering on freshman year as a critical time for predicting dropout.</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The brief also presented data about the likelihood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d3962cb950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d3962cb950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 sz="1000">
                <a:solidFill>
                  <a:schemeClr val="dk1"/>
                </a:solidFill>
                <a:highlight>
                  <a:srgbClr val="B6D7A8"/>
                </a:highlight>
              </a:rPr>
              <a:t>Q1: What are the rationale(s) for government intervention – i.e. which market failures exist. Present no more than two that you think are the most critical and explain why they merit government intervention, based on the framework developed in class. </a:t>
            </a:r>
            <a:br>
              <a:rPr lang="en" sz="1200">
                <a:solidFill>
                  <a:schemeClr val="dk1"/>
                </a:solidFill>
                <a:highlight>
                  <a:srgbClr val="B6D7A8"/>
                </a:highlight>
              </a:rPr>
            </a:br>
            <a:br>
              <a:rPr lang="en" sz="1200">
                <a:solidFill>
                  <a:schemeClr val="dk1"/>
                </a:solidFill>
                <a:highlight>
                  <a:srgbClr val="B6D7A8"/>
                </a:highlight>
              </a:rPr>
            </a:br>
            <a:r>
              <a:rPr lang="en" sz="1200">
                <a:solidFill>
                  <a:srgbClr val="2A3990"/>
                </a:solidFill>
                <a:highlight>
                  <a:schemeClr val="lt1"/>
                </a:highlight>
              </a:rPr>
              <a:t>SPEAKERS NOTES:</a:t>
            </a:r>
            <a:br>
              <a:rPr lang="en" sz="1200">
                <a:solidFill>
                  <a:schemeClr val="dk1"/>
                </a:solidFill>
                <a:highlight>
                  <a:schemeClr val="lt1"/>
                </a:highlight>
              </a:rPr>
            </a:br>
            <a:r>
              <a:rPr b="1" lang="en" sz="1200" u="sng">
                <a:solidFill>
                  <a:schemeClr val="dk1"/>
                </a:solidFill>
                <a:highlight>
                  <a:schemeClr val="lt1"/>
                </a:highlight>
              </a:rPr>
              <a:t>Under Equity</a:t>
            </a:r>
            <a:br>
              <a:rPr lang="en" sz="1200">
                <a:solidFill>
                  <a:schemeClr val="dk1"/>
                </a:solidFill>
                <a:highlight>
                  <a:schemeClr val="lt1"/>
                </a:highlight>
              </a:rPr>
            </a:br>
            <a:r>
              <a:rPr lang="en" sz="1200">
                <a:solidFill>
                  <a:schemeClr val="dk1"/>
                </a:solidFill>
                <a:highlight>
                  <a:srgbClr val="FFFFFF"/>
                </a:highlight>
              </a:rPr>
              <a:t>Wyoming’s minority students: Native Americans graduate at a very, very low rate of 27.7%, Asians at 62%, Hispanics at 56%, and African Americans at 45.1%. Caucasians graduate at an average rate of 77.7% in Wyoming.5” </a:t>
            </a:r>
            <a:r>
              <a:rPr b="1" lang="en" sz="1200">
                <a:solidFill>
                  <a:schemeClr val="dk1"/>
                </a:solidFill>
                <a:highlight>
                  <a:srgbClr val="FFFFFF"/>
                </a:highlight>
              </a:rPr>
              <a:t>These disparities are severe and do not meet a threshold of adequacy when the national average is 74.7% and the state’s average is between 76.7% and 79.5%, according to the Wyoming Department of Education in 2007. </a:t>
            </a:r>
            <a:br>
              <a:rPr b="1" lang="en" sz="1200">
                <a:solidFill>
                  <a:schemeClr val="dk1"/>
                </a:solidFill>
                <a:highlight>
                  <a:srgbClr val="FFFFFF"/>
                </a:highlight>
              </a:rPr>
            </a:br>
            <a:r>
              <a:rPr b="1" lang="en" sz="1200" u="sng">
                <a:solidFill>
                  <a:schemeClr val="dk1"/>
                </a:solidFill>
                <a:highlight>
                  <a:srgbClr val="FFFFFF"/>
                </a:highlight>
              </a:rPr>
              <a:t>Equity Cont. </a:t>
            </a:r>
            <a:br>
              <a:rPr lang="en" sz="1200">
                <a:solidFill>
                  <a:schemeClr val="dk1"/>
                </a:solidFill>
                <a:highlight>
                  <a:srgbClr val="FFFFFF"/>
                </a:highlight>
              </a:rPr>
            </a:br>
            <a:r>
              <a:rPr lang="en" sz="1200">
                <a:solidFill>
                  <a:schemeClr val="dk1"/>
                </a:solidFill>
                <a:highlight>
                  <a:srgbClr val="FFFFFF"/>
                </a:highlight>
              </a:rPr>
              <a:t>-The achievement gaps by race and district </a:t>
            </a:r>
            <a:r>
              <a:rPr b="1" lang="en" sz="1200">
                <a:solidFill>
                  <a:schemeClr val="dk1"/>
                </a:solidFill>
                <a:highlight>
                  <a:srgbClr val="FFFFFF"/>
                </a:highlight>
              </a:rPr>
              <a:t>merits government intervention</a:t>
            </a:r>
            <a:r>
              <a:rPr lang="en" sz="1200">
                <a:solidFill>
                  <a:schemeClr val="dk1"/>
                </a:solidFill>
                <a:highlight>
                  <a:srgbClr val="FFFFFF"/>
                </a:highlight>
              </a:rPr>
              <a:t>, most likely at the state level, since they range across the state, and at the local level since each school district will need to identify the specific resources it needs to address its unique problems.  </a:t>
            </a:r>
            <a:br>
              <a:rPr lang="en" sz="1200">
                <a:solidFill>
                  <a:schemeClr val="dk1"/>
                </a:solidFill>
                <a:highlight>
                  <a:srgbClr val="FFFFFF"/>
                </a:highlight>
              </a:rPr>
            </a:br>
            <a:br>
              <a:rPr lang="en" sz="1200">
                <a:solidFill>
                  <a:schemeClr val="dk1"/>
                </a:solidFill>
                <a:highlight>
                  <a:srgbClr val="FFFFFF"/>
                </a:highlight>
              </a:rPr>
            </a:br>
            <a:r>
              <a:rPr b="1" lang="en" sz="1200" u="sng">
                <a:solidFill>
                  <a:schemeClr val="dk1"/>
                </a:solidFill>
                <a:highlight>
                  <a:srgbClr val="FFFFFF"/>
                </a:highlight>
              </a:rPr>
              <a:t>Externalities</a:t>
            </a:r>
            <a:r>
              <a:rPr b="1" lang="en" sz="1200" u="sng">
                <a:solidFill>
                  <a:schemeClr val="dk1"/>
                </a:solidFill>
                <a:highlight>
                  <a:srgbClr val="FFFFFF"/>
                </a:highlight>
              </a:rPr>
              <a:t> Issue: </a:t>
            </a:r>
            <a:br>
              <a:rPr lang="en" sz="1200">
                <a:solidFill>
                  <a:schemeClr val="dk1"/>
                </a:solidFill>
                <a:highlight>
                  <a:srgbClr val="B6D7A8"/>
                </a:highlight>
              </a:rPr>
            </a:br>
            <a:r>
              <a:rPr lang="en" sz="1200">
                <a:solidFill>
                  <a:schemeClr val="dk1"/>
                </a:solidFill>
                <a:highlight>
                  <a:schemeClr val="lt1"/>
                </a:highlight>
              </a:rPr>
              <a:t>Under Ext. </a:t>
            </a:r>
            <a:endParaRPr sz="1200">
              <a:solidFill>
                <a:schemeClr val="dk1"/>
              </a:solidFill>
              <a:highlight>
                <a:schemeClr val="lt1"/>
              </a:highlight>
            </a:endParaRPr>
          </a:p>
          <a:p>
            <a:pPr indent="0" lvl="0" marL="0" rtl="0" algn="l">
              <a:lnSpc>
                <a:spcPct val="115000"/>
              </a:lnSpc>
              <a:spcBef>
                <a:spcPts val="0"/>
              </a:spcBef>
              <a:spcAft>
                <a:spcPts val="0"/>
              </a:spcAft>
              <a:buClr>
                <a:schemeClr val="dk1"/>
              </a:buClr>
              <a:buSzPts val="1100"/>
              <a:buFont typeface="Arial"/>
              <a:buNone/>
            </a:pPr>
            <a:r>
              <a:rPr lang="en" sz="1200">
                <a:solidFill>
                  <a:schemeClr val="dk1"/>
                </a:solidFill>
                <a:highlight>
                  <a:srgbClr val="FFFFFF"/>
                </a:highlight>
              </a:rPr>
              <a:t>It reports, “approximately 75% of state prison inmates and 59% of federal inmates are dropouts,” which does not necessarily mean that being dropouts directly led them to incarceration, but the correlation is significant.</a:t>
            </a:r>
            <a:br>
              <a:rPr lang="en" sz="1200">
                <a:solidFill>
                  <a:schemeClr val="dk1"/>
                </a:solidFill>
                <a:highlight>
                  <a:srgbClr val="FFFFFF"/>
                </a:highlight>
              </a:rPr>
            </a:br>
            <a:r>
              <a:rPr b="1" lang="en" sz="1200" u="sng">
                <a:solidFill>
                  <a:schemeClr val="dk1"/>
                </a:solidFill>
                <a:highlight>
                  <a:srgbClr val="FFFFFF"/>
                </a:highlight>
              </a:rPr>
              <a:t>Ext Cont.</a:t>
            </a:r>
            <a:br>
              <a:rPr lang="en" sz="1200">
                <a:solidFill>
                  <a:schemeClr val="dk1"/>
                </a:solidFill>
                <a:highlight>
                  <a:srgbClr val="FFFFFF"/>
                </a:highlight>
              </a:rPr>
            </a:br>
            <a:r>
              <a:rPr lang="en" sz="1200">
                <a:solidFill>
                  <a:schemeClr val="dk1"/>
                </a:solidFill>
                <a:highlight>
                  <a:srgbClr val="FFFFFF"/>
                </a:highlight>
              </a:rPr>
              <a:t>These two statistics indicate that government should have a vested interest in raising high school completion rates. </a:t>
            </a:r>
            <a:endParaRPr sz="1200">
              <a:solidFill>
                <a:schemeClr val="dk1"/>
              </a:solidFill>
              <a:highlight>
                <a:srgbClr val="FFFFFF"/>
              </a:highlight>
            </a:endParaRPr>
          </a:p>
          <a:p>
            <a:pPr indent="0" lvl="0" marL="0" rtl="0" algn="l">
              <a:lnSpc>
                <a:spcPct val="115000"/>
              </a:lnSpc>
              <a:spcBef>
                <a:spcPts val="1200"/>
              </a:spcBef>
              <a:spcAft>
                <a:spcPts val="0"/>
              </a:spcAft>
              <a:buClr>
                <a:schemeClr val="dk1"/>
              </a:buClr>
              <a:buSzPts val="1100"/>
              <a:buFont typeface="Arial"/>
              <a:buNone/>
            </a:pPr>
            <a:r>
              <a:t/>
            </a:r>
            <a:endParaRPr>
              <a:solidFill>
                <a:schemeClr val="dk1"/>
              </a:solidFill>
              <a:highlight>
                <a:srgbClr val="B6D7A8"/>
              </a:highlight>
              <a:latin typeface="Times New Roman"/>
              <a:ea typeface="Times New Roman"/>
              <a:cs typeface="Times New Roman"/>
              <a:sym typeface="Times New Roman"/>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d3962cb950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5" name="Google Shape;95;gd3962cb950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 sz="1000">
                <a:solidFill>
                  <a:schemeClr val="dk1"/>
                </a:solidFill>
                <a:highlight>
                  <a:srgbClr val="B6D7A8"/>
                </a:highlight>
              </a:rPr>
              <a:t>Q2: What are all of the appropriate generic government policies for each rationale and provide a short discussion of what they would look like in this specific case. Example: marketable permits, taxes, regulation. Then permits for what exactly; tax on what exactly; regulations of what form on what exactly. </a:t>
            </a:r>
            <a:br>
              <a:rPr lang="en">
                <a:solidFill>
                  <a:schemeClr val="dk1"/>
                </a:solidFill>
                <a:highlight>
                  <a:srgbClr val="B6D7A8"/>
                </a:highlight>
              </a:rPr>
            </a:br>
            <a:br>
              <a:rPr lang="en">
                <a:solidFill>
                  <a:schemeClr val="dk1"/>
                </a:solidFill>
                <a:highlight>
                  <a:srgbClr val="B6D7A8"/>
                </a:highlight>
              </a:rPr>
            </a:br>
            <a:br>
              <a:rPr lang="en" sz="1200">
                <a:solidFill>
                  <a:schemeClr val="dk1"/>
                </a:solidFill>
                <a:highlight>
                  <a:srgbClr val="B6D7A8"/>
                </a:highlight>
              </a:rPr>
            </a:br>
            <a:r>
              <a:rPr lang="en" sz="1200">
                <a:solidFill>
                  <a:srgbClr val="2A3990"/>
                </a:solidFill>
                <a:highlight>
                  <a:schemeClr val="lt1"/>
                </a:highlight>
              </a:rPr>
              <a:t>SPEAKERS NOTES:</a:t>
            </a:r>
            <a:br>
              <a:rPr lang="en" sz="1200">
                <a:solidFill>
                  <a:schemeClr val="dk1"/>
                </a:solidFill>
                <a:highlight>
                  <a:schemeClr val="lt1"/>
                </a:highlight>
              </a:rPr>
            </a:br>
            <a:br>
              <a:rPr lang="en" sz="1200">
                <a:solidFill>
                  <a:schemeClr val="dk1"/>
                </a:solidFill>
                <a:highlight>
                  <a:schemeClr val="lt1"/>
                </a:highlight>
              </a:rPr>
            </a:br>
            <a:r>
              <a:rPr b="1" lang="en" sz="1200" u="sng">
                <a:solidFill>
                  <a:schemeClr val="dk1"/>
                </a:solidFill>
                <a:highlight>
                  <a:schemeClr val="lt1"/>
                </a:highlight>
              </a:rPr>
              <a:t>Subsidies:</a:t>
            </a:r>
            <a:endParaRPr b="1" sz="1200" u="sng">
              <a:solidFill>
                <a:schemeClr val="dk1"/>
              </a:solidFill>
              <a:highlight>
                <a:schemeClr val="lt1"/>
              </a:highlight>
            </a:endParaRPr>
          </a:p>
          <a:p>
            <a:pPr indent="0" lvl="0" marL="0" rtl="0" algn="l">
              <a:lnSpc>
                <a:spcPct val="115000"/>
              </a:lnSpc>
              <a:spcBef>
                <a:spcPts val="0"/>
              </a:spcBef>
              <a:spcAft>
                <a:spcPts val="0"/>
              </a:spcAft>
              <a:buClr>
                <a:schemeClr val="dk1"/>
              </a:buClr>
              <a:buSzPts val="1100"/>
              <a:buFont typeface="Arial"/>
              <a:buNone/>
            </a:pPr>
            <a:r>
              <a:rPr lang="en" sz="1200">
                <a:solidFill>
                  <a:schemeClr val="dk1"/>
                </a:solidFill>
                <a:highlight>
                  <a:schemeClr val="lt1"/>
                </a:highlight>
              </a:rPr>
              <a:t>-</a:t>
            </a:r>
            <a:r>
              <a:rPr lang="en" sz="1200">
                <a:solidFill>
                  <a:schemeClr val="dk1"/>
                </a:solidFill>
                <a:highlight>
                  <a:srgbClr val="FFFFFF"/>
                </a:highlight>
              </a:rPr>
              <a:t>The subsidy can be given in vouchers so the students educational fees will be waves.</a:t>
            </a:r>
            <a:br>
              <a:rPr lang="en" sz="1200">
                <a:solidFill>
                  <a:schemeClr val="dk1"/>
                </a:solidFill>
                <a:highlight>
                  <a:srgbClr val="FFFFFF"/>
                </a:highlight>
              </a:rPr>
            </a:br>
            <a:r>
              <a:rPr lang="en" sz="1200">
                <a:solidFill>
                  <a:schemeClr val="dk1"/>
                </a:solidFill>
                <a:highlight>
                  <a:srgbClr val="FFFFFF"/>
                </a:highlight>
              </a:rPr>
              <a:t> -Many students that </a:t>
            </a:r>
            <a:r>
              <a:rPr lang="en" sz="1200">
                <a:solidFill>
                  <a:schemeClr val="dk1"/>
                </a:solidFill>
                <a:highlight>
                  <a:srgbClr val="FFFFFF"/>
                </a:highlight>
              </a:rPr>
              <a:t>dropout</a:t>
            </a:r>
            <a:r>
              <a:rPr lang="en" sz="1200">
                <a:solidFill>
                  <a:schemeClr val="dk1"/>
                </a:solidFill>
                <a:highlight>
                  <a:srgbClr val="FFFFFF"/>
                </a:highlight>
              </a:rPr>
              <a:t> of school are low income and one reason can be due to being unable to afford transportation to and from school, </a:t>
            </a:r>
            <a:r>
              <a:rPr lang="en" sz="1200">
                <a:solidFill>
                  <a:schemeClr val="dk1"/>
                </a:solidFill>
              </a:rPr>
              <a:t> so the </a:t>
            </a:r>
            <a:r>
              <a:rPr lang="en" sz="1200">
                <a:solidFill>
                  <a:schemeClr val="dk1"/>
                </a:solidFill>
              </a:rPr>
              <a:t>district</a:t>
            </a:r>
            <a:r>
              <a:rPr lang="en" sz="1200">
                <a:solidFill>
                  <a:schemeClr val="dk1"/>
                </a:solidFill>
              </a:rPr>
              <a:t> can be given subsidy for students to go towards their transportation fares.</a:t>
            </a:r>
            <a:r>
              <a:rPr lang="en" sz="1200">
                <a:solidFill>
                  <a:schemeClr val="dk1"/>
                </a:solidFill>
                <a:highlight>
                  <a:srgbClr val="FFFFFF"/>
                </a:highlight>
              </a:rPr>
              <a:t> </a:t>
            </a:r>
            <a:br>
              <a:rPr lang="en" sz="1200">
                <a:solidFill>
                  <a:schemeClr val="dk1"/>
                </a:solidFill>
                <a:highlight>
                  <a:srgbClr val="FFFFFF"/>
                </a:highlight>
              </a:rPr>
            </a:br>
            <a:r>
              <a:rPr lang="en" sz="1200">
                <a:solidFill>
                  <a:schemeClr val="dk1"/>
                </a:solidFill>
                <a:highlight>
                  <a:srgbClr val="FFFFFF"/>
                </a:highlight>
              </a:rPr>
              <a:t>--</a:t>
            </a:r>
            <a:endParaRPr sz="1200">
              <a:solidFill>
                <a:schemeClr val="dk1"/>
              </a:solidFill>
              <a:highlight>
                <a:srgbClr val="FFFFFF"/>
              </a:highlight>
            </a:endParaRPr>
          </a:p>
          <a:p>
            <a:pPr indent="0" lvl="0" marL="0" rtl="0" algn="l">
              <a:lnSpc>
                <a:spcPct val="115000"/>
              </a:lnSpc>
              <a:spcBef>
                <a:spcPts val="0"/>
              </a:spcBef>
              <a:spcAft>
                <a:spcPts val="0"/>
              </a:spcAft>
              <a:buClr>
                <a:schemeClr val="dk1"/>
              </a:buClr>
              <a:buSzPts val="1100"/>
              <a:buFont typeface="Arial"/>
              <a:buNone/>
            </a:pPr>
            <a:r>
              <a:rPr lang="en" sz="1200">
                <a:solidFill>
                  <a:schemeClr val="dk1"/>
                </a:solidFill>
                <a:highlight>
                  <a:srgbClr val="FFFFFF"/>
                </a:highlight>
              </a:rPr>
              <a:t>-We can also use tax credits to help with equality, it can be given to parents with high school age students. The credit will be based on the attendance of the student and there will be a cap placed on this tax credit so it can help the parents that need it.   </a:t>
            </a:r>
            <a:br>
              <a:rPr lang="en" sz="1200">
                <a:solidFill>
                  <a:schemeClr val="dk1"/>
                </a:solidFill>
                <a:highlight>
                  <a:srgbClr val="FFFFFF"/>
                </a:highlight>
              </a:rPr>
            </a:br>
            <a:br>
              <a:rPr lang="en" sz="1200">
                <a:solidFill>
                  <a:schemeClr val="dk1"/>
                </a:solidFill>
                <a:highlight>
                  <a:srgbClr val="FFFFFF"/>
                </a:highlight>
              </a:rPr>
            </a:br>
            <a:r>
              <a:rPr b="1" lang="en" sz="1200" u="sng">
                <a:solidFill>
                  <a:schemeClr val="dk1"/>
                </a:solidFill>
                <a:highlight>
                  <a:srgbClr val="FFFFFF"/>
                </a:highlight>
              </a:rPr>
              <a:t>Regulations Notes:</a:t>
            </a:r>
            <a:endParaRPr b="1" sz="1200" u="sng">
              <a:solidFill>
                <a:schemeClr val="dk1"/>
              </a:solidFill>
              <a:highlight>
                <a:srgbClr val="FFFFFF"/>
              </a:highlight>
            </a:endParaRPr>
          </a:p>
          <a:p>
            <a:pPr indent="0" lvl="0" marL="0" rtl="0" algn="l">
              <a:lnSpc>
                <a:spcPct val="115000"/>
              </a:lnSpc>
              <a:spcBef>
                <a:spcPts val="0"/>
              </a:spcBef>
              <a:spcAft>
                <a:spcPts val="0"/>
              </a:spcAft>
              <a:buClr>
                <a:schemeClr val="dk1"/>
              </a:buClr>
              <a:buSzPts val="1100"/>
              <a:buFont typeface="Arial"/>
              <a:buNone/>
            </a:pPr>
            <a:r>
              <a:rPr lang="en" sz="1200">
                <a:solidFill>
                  <a:schemeClr val="dk1"/>
                </a:solidFill>
                <a:highlight>
                  <a:srgbClr val="FFFFFF"/>
                </a:highlight>
              </a:rPr>
              <a:t>-</a:t>
            </a:r>
            <a:r>
              <a:rPr lang="en" sz="1200">
                <a:solidFill>
                  <a:schemeClr val="dk1"/>
                </a:solidFill>
              </a:rPr>
              <a:t>The regulation would have to be performance standard as it will inform the school of the expected outcome such as the dropout rate needs to decrease by 5%. The enforcement would be fines</a:t>
            </a:r>
            <a:br>
              <a:rPr lang="en" sz="1200">
                <a:solidFill>
                  <a:schemeClr val="dk1"/>
                </a:solidFill>
                <a:highlight>
                  <a:srgbClr val="FFFFFF"/>
                </a:highlight>
              </a:rPr>
            </a:br>
            <a:br>
              <a:rPr lang="en" sz="1200">
                <a:solidFill>
                  <a:schemeClr val="dk1"/>
                </a:solidFill>
                <a:highlight>
                  <a:srgbClr val="FFFFFF"/>
                </a:highlight>
              </a:rPr>
            </a:br>
            <a:r>
              <a:rPr b="1" lang="en" sz="1200" u="sng">
                <a:solidFill>
                  <a:schemeClr val="dk1"/>
                </a:solidFill>
                <a:highlight>
                  <a:srgbClr val="FFFFFF"/>
                </a:highlight>
              </a:rPr>
              <a:t>Information Provision </a:t>
            </a:r>
            <a:br>
              <a:rPr lang="en" sz="1200">
                <a:solidFill>
                  <a:schemeClr val="dk1"/>
                </a:solidFill>
                <a:highlight>
                  <a:srgbClr val="FFFFFF"/>
                </a:highlight>
              </a:rPr>
            </a:br>
            <a:r>
              <a:rPr lang="en" sz="1200">
                <a:solidFill>
                  <a:schemeClr val="dk1"/>
                </a:solidFill>
                <a:highlight>
                  <a:srgbClr val="FFFFFF"/>
                </a:highlight>
              </a:rPr>
              <a:t>- The brief shares a table sharing indicators of completing high school and indicators of dropping out based on six criteria: on-track vs. off track, absences for the year, fall semester absences, GPA, semester course failures, fall semester course failures.  This information is based on freshman year data, which is one of the most critical times for predicting dropout. </a:t>
            </a:r>
            <a:br>
              <a:rPr lang="en" sz="1200">
                <a:solidFill>
                  <a:schemeClr val="dk1"/>
                </a:solidFill>
                <a:highlight>
                  <a:srgbClr val="FFFFFF"/>
                </a:highlight>
              </a:rPr>
            </a:br>
            <a:endParaRPr sz="1200">
              <a:highlight>
                <a:schemeClr val="lt1"/>
              </a:highlight>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d3962cb950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d3962cb950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 sz="1000">
                <a:solidFill>
                  <a:schemeClr val="dk1"/>
                </a:solidFill>
                <a:highlight>
                  <a:srgbClr val="B6D7A8"/>
                </a:highlight>
              </a:rPr>
              <a:t>Q3: How did your policy brief frame the question – basically, how did they answer Q1? Make sure you put their argument into the general market failure categories we used in class. Keep in mind they may or may not be ‘right’ in terms of their answer being the same as your analysis. Briefs are often written as political documents where the organization has an agenda they are trying to advance. </a:t>
            </a:r>
            <a:endParaRPr sz="1000">
              <a:solidFill>
                <a:schemeClr val="dk1"/>
              </a:solidFill>
              <a:highlight>
                <a:srgbClr val="B6D7A8"/>
              </a:highlight>
            </a:endParaRPr>
          </a:p>
          <a:p>
            <a:pPr indent="0" lvl="0" marL="0" rtl="0" algn="l">
              <a:lnSpc>
                <a:spcPct val="115000"/>
              </a:lnSpc>
              <a:spcBef>
                <a:spcPts val="0"/>
              </a:spcBef>
              <a:spcAft>
                <a:spcPts val="0"/>
              </a:spcAft>
              <a:buClr>
                <a:schemeClr val="dk1"/>
              </a:buClr>
              <a:buSzPts val="1100"/>
              <a:buFont typeface="Arial"/>
              <a:buNone/>
            </a:pPr>
            <a:r>
              <a:t/>
            </a:r>
            <a:endParaRPr>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 sz="1200">
                <a:solidFill>
                  <a:srgbClr val="2A3990"/>
                </a:solidFill>
                <a:highlight>
                  <a:schemeClr val="lt1"/>
                </a:highlight>
              </a:rPr>
              <a:t>SPEAKERS NOTES:</a:t>
            </a:r>
            <a:br>
              <a:rPr lang="en">
                <a:solidFill>
                  <a:schemeClr val="dk1"/>
                </a:solidFill>
              </a:rPr>
            </a:br>
            <a:br>
              <a:rPr lang="en">
                <a:solidFill>
                  <a:schemeClr val="dk1"/>
                </a:solidFill>
              </a:rPr>
            </a:br>
            <a:r>
              <a:rPr b="1" lang="en" sz="1200" u="sng">
                <a:solidFill>
                  <a:schemeClr val="dk1"/>
                </a:solidFill>
              </a:rPr>
              <a:t>Neg. Externalities:</a:t>
            </a:r>
            <a:br>
              <a:rPr lang="en">
                <a:solidFill>
                  <a:schemeClr val="dk1"/>
                </a:solidFill>
              </a:rPr>
            </a:br>
            <a:r>
              <a:rPr lang="en">
                <a:solidFill>
                  <a:schemeClr val="dk1"/>
                </a:solidFill>
              </a:rPr>
              <a:t>-</a:t>
            </a:r>
            <a:r>
              <a:rPr lang="en" sz="1200">
                <a:solidFill>
                  <a:schemeClr val="dk1"/>
                </a:solidFill>
                <a:highlight>
                  <a:srgbClr val="FFFFFF"/>
                </a:highlight>
              </a:rPr>
              <a:t>The brief notes that 75% of inmates are high school dropouts, and with help from the government this could ultimately raise the high school completion rates, ensure less crime related costs, raise employment rates (which contributes pos externalities to society),</a:t>
            </a:r>
            <a:br>
              <a:rPr lang="en" sz="1200">
                <a:solidFill>
                  <a:schemeClr val="dk1"/>
                </a:solidFill>
                <a:highlight>
                  <a:srgbClr val="FFFFFF"/>
                </a:highlight>
              </a:rPr>
            </a:br>
            <a:r>
              <a:rPr lang="en" sz="1200">
                <a:solidFill>
                  <a:schemeClr val="dk1"/>
                </a:solidFill>
                <a:highlight>
                  <a:srgbClr val="FFFFFF"/>
                </a:highlight>
              </a:rPr>
              <a:t>Furthermore there will also then be less of a need for government programs and services, which creare more direct costs to society that tend to be more noticeable. </a:t>
            </a:r>
            <a:endParaRPr>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a:solidFill>
                <a:schemeClr val="dk1"/>
              </a:solidFill>
            </a:endParaRPr>
          </a:p>
          <a:p>
            <a:pPr indent="0" lvl="0" marL="0" rtl="0" algn="l">
              <a:lnSpc>
                <a:spcPct val="115000"/>
              </a:lnSpc>
              <a:spcBef>
                <a:spcPts val="0"/>
              </a:spcBef>
              <a:spcAft>
                <a:spcPts val="0"/>
              </a:spcAft>
              <a:buClr>
                <a:schemeClr val="dk1"/>
              </a:buClr>
              <a:buSzPts val="1100"/>
              <a:buFont typeface="Arial"/>
              <a:buNone/>
            </a:pPr>
            <a:r>
              <a:rPr b="1" lang="en" sz="1200" u="sng">
                <a:solidFill>
                  <a:schemeClr val="dk1"/>
                </a:solidFill>
              </a:rPr>
              <a:t>Equity:</a:t>
            </a:r>
            <a:endParaRPr b="1" sz="1200" u="sng">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 sz="1200">
                <a:solidFill>
                  <a:schemeClr val="dk1"/>
                </a:solidFill>
                <a:highlight>
                  <a:srgbClr val="FFFFFF"/>
                </a:highlight>
              </a:rPr>
              <a:t>-When comparing their graduation rates, Native American 27.7%, Asians 62%, Hispanics 56%, and African Americans 45.1% compared to Caucasians who graduate at an average rate of 77.7%</a:t>
            </a:r>
            <a:br>
              <a:rPr lang="en" sz="1200">
                <a:solidFill>
                  <a:schemeClr val="dk1"/>
                </a:solidFill>
                <a:highlight>
                  <a:srgbClr val="FFFFFF"/>
                </a:highlight>
              </a:rPr>
            </a:br>
            <a:r>
              <a:rPr lang="en" sz="1200">
                <a:solidFill>
                  <a:schemeClr val="dk1"/>
                </a:solidFill>
                <a:highlight>
                  <a:srgbClr val="FFFFFF"/>
                </a:highlight>
              </a:rPr>
              <a:t>-The brief suggests that there’s an unequal access to resources and opportunities in the school system, that affects one group more than the other, giving the government another reason to get involved. </a:t>
            </a:r>
            <a:br>
              <a:rPr lang="en" sz="1200">
                <a:solidFill>
                  <a:schemeClr val="dk1"/>
                </a:solidFill>
                <a:highlight>
                  <a:srgbClr val="FFFFFF"/>
                </a:highlight>
              </a:rPr>
            </a:br>
            <a:br>
              <a:rPr lang="en" sz="1200">
                <a:solidFill>
                  <a:schemeClr val="dk1"/>
                </a:solidFill>
                <a:highlight>
                  <a:srgbClr val="FFFFFF"/>
                </a:highlight>
              </a:rPr>
            </a:br>
            <a:r>
              <a:rPr b="1" lang="en" sz="1200" u="sng">
                <a:solidFill>
                  <a:schemeClr val="dk1"/>
                </a:solidFill>
                <a:highlight>
                  <a:srgbClr val="FFFFFF"/>
                </a:highlight>
              </a:rPr>
              <a:t>Internalities: </a:t>
            </a:r>
            <a:br>
              <a:rPr lang="en" sz="1200" u="sng">
                <a:solidFill>
                  <a:schemeClr val="dk1"/>
                </a:solidFill>
                <a:highlight>
                  <a:srgbClr val="FFFFFF"/>
                </a:highlight>
              </a:rPr>
            </a:br>
            <a:r>
              <a:rPr lang="en" sz="1200">
                <a:solidFill>
                  <a:schemeClr val="dk1"/>
                </a:solidFill>
                <a:highlight>
                  <a:srgbClr val="FFFFFF"/>
                </a:highlight>
              </a:rPr>
              <a:t>-With students navigating school at such a young age, they don’t or can’t understand the hardships, financial impacts etc. that may lie ahead for them in the future if they decide not to finish school. </a:t>
            </a:r>
            <a:endParaRPr u="sng">
              <a:solidFill>
                <a:schemeClr val="dk1"/>
              </a:solidFill>
            </a:endParaRPr>
          </a:p>
          <a:p>
            <a:pPr indent="0" lvl="0" marL="0" rtl="0" algn="l">
              <a:lnSpc>
                <a:spcPct val="115000"/>
              </a:lnSpc>
              <a:spcBef>
                <a:spcPts val="1200"/>
              </a:spcBef>
              <a:spcAft>
                <a:spcPts val="0"/>
              </a:spcAft>
              <a:buClr>
                <a:schemeClr val="dk1"/>
              </a:buClr>
              <a:buSzPts val="1100"/>
              <a:buFont typeface="Arial"/>
              <a:buNone/>
            </a:pPr>
            <a:r>
              <a:t/>
            </a:r>
            <a:endParaRPr>
              <a:solidFill>
                <a:schemeClr val="dk1"/>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d6c55f0d6c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d6c55f0d6c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 sz="1000">
                <a:solidFill>
                  <a:schemeClr val="dk1"/>
                </a:solidFill>
                <a:highlight>
                  <a:srgbClr val="B6D7A8"/>
                </a:highlight>
              </a:rPr>
              <a:t>Q4: What does your brief present as a policy recommendation(s) to address the problem? First, put their option(s) into categories based on the structure we developed in class (e.g. recommending insurance or a tax credit subsidy) And then provide a short overview of what they recommend be done. Don’t just repeat their exact description, but focus on the policy as an example of our general policies.</a:t>
            </a:r>
            <a:br>
              <a:rPr lang="en">
                <a:solidFill>
                  <a:schemeClr val="dk1"/>
                </a:solidFill>
              </a:rPr>
            </a:br>
            <a:br>
              <a:rPr lang="en">
                <a:solidFill>
                  <a:schemeClr val="dk1"/>
                </a:solidFill>
              </a:rPr>
            </a:br>
            <a:r>
              <a:rPr lang="en" sz="1200">
                <a:solidFill>
                  <a:srgbClr val="2A3990"/>
                </a:solidFill>
                <a:highlight>
                  <a:schemeClr val="lt1"/>
                </a:highlight>
              </a:rPr>
              <a:t>SPEAKERS NOTES:</a:t>
            </a:r>
            <a:br>
              <a:rPr lang="en">
                <a:solidFill>
                  <a:schemeClr val="dk1"/>
                </a:solidFill>
              </a:rPr>
            </a:br>
            <a:br>
              <a:rPr lang="en" sz="1200">
                <a:solidFill>
                  <a:schemeClr val="dk1"/>
                </a:solidFill>
              </a:rPr>
            </a:br>
            <a:r>
              <a:rPr b="1" lang="en" sz="1200" u="sng">
                <a:solidFill>
                  <a:schemeClr val="dk1"/>
                </a:solidFill>
              </a:rPr>
              <a:t>Regulations: </a:t>
            </a:r>
            <a:endParaRPr b="1" sz="1200" u="sng">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 sz="1200">
                <a:solidFill>
                  <a:schemeClr val="dk1"/>
                </a:solidFill>
                <a:highlight>
                  <a:srgbClr val="FFFFFF"/>
                </a:highlight>
              </a:rPr>
              <a:t>-In their conclusion the brief suggest that the best way to fix the issue is to implement a “tracking system” that will monitor for at risk students and essentially provide them the support they need as soon as they are notified about them. </a:t>
            </a:r>
            <a:endParaRPr sz="1200">
              <a:solidFill>
                <a:schemeClr val="dk1"/>
              </a:solidFill>
              <a:highlight>
                <a:srgbClr val="FFFFFF"/>
              </a:highlight>
            </a:endParaRPr>
          </a:p>
          <a:p>
            <a:pPr indent="0" lvl="0" marL="0" rtl="0" algn="l">
              <a:lnSpc>
                <a:spcPct val="115000"/>
              </a:lnSpc>
              <a:spcBef>
                <a:spcPts val="0"/>
              </a:spcBef>
              <a:spcAft>
                <a:spcPts val="0"/>
              </a:spcAft>
              <a:buClr>
                <a:schemeClr val="dk1"/>
              </a:buClr>
              <a:buSzPts val="1100"/>
              <a:buFont typeface="Arial"/>
              <a:buNone/>
            </a:pPr>
            <a:r>
              <a:t/>
            </a:r>
            <a:endParaRPr b="1" sz="1200" u="sng">
              <a:solidFill>
                <a:schemeClr val="dk1"/>
              </a:solidFill>
              <a:highlight>
                <a:srgbClr val="FFFFFF"/>
              </a:highlight>
            </a:endParaRPr>
          </a:p>
          <a:p>
            <a:pPr indent="0" lvl="0" marL="0" rtl="0" algn="l">
              <a:lnSpc>
                <a:spcPct val="115000"/>
              </a:lnSpc>
              <a:spcBef>
                <a:spcPts val="0"/>
              </a:spcBef>
              <a:spcAft>
                <a:spcPts val="0"/>
              </a:spcAft>
              <a:buClr>
                <a:schemeClr val="dk1"/>
              </a:buClr>
              <a:buSzPts val="1100"/>
              <a:buFont typeface="Arial"/>
              <a:buNone/>
            </a:pPr>
            <a:r>
              <a:rPr b="1" lang="en" sz="1200" u="sng">
                <a:solidFill>
                  <a:schemeClr val="dk1"/>
                </a:solidFill>
                <a:highlight>
                  <a:srgbClr val="FFFFFF"/>
                </a:highlight>
              </a:rPr>
              <a:t>Subsidies and Waivers:</a:t>
            </a:r>
            <a:br>
              <a:rPr b="1" lang="en" sz="1200" u="sng">
                <a:solidFill>
                  <a:schemeClr val="dk1"/>
                </a:solidFill>
                <a:highlight>
                  <a:srgbClr val="FFFFFF"/>
                </a:highlight>
              </a:rPr>
            </a:br>
            <a:r>
              <a:rPr lang="en" sz="1200">
                <a:solidFill>
                  <a:schemeClr val="dk1"/>
                </a:solidFill>
                <a:highlight>
                  <a:srgbClr val="FFFFFF"/>
                </a:highlight>
              </a:rPr>
              <a:t>-For example, the states can subsidize testing fees for the ACT and SATs, E </a:t>
            </a:r>
            <a:r>
              <a:rPr lang="en" sz="1200">
                <a:solidFill>
                  <a:schemeClr val="dk1"/>
                </a:solidFill>
                <a:highlight>
                  <a:srgbClr val="FFFFFF"/>
                </a:highlight>
              </a:rPr>
              <a:t>Transcripts</a:t>
            </a:r>
            <a:r>
              <a:rPr lang="en" sz="1200">
                <a:solidFill>
                  <a:schemeClr val="dk1"/>
                </a:solidFill>
                <a:highlight>
                  <a:srgbClr val="FFFFFF"/>
                </a:highlight>
              </a:rPr>
              <a:t> etc.  </a:t>
            </a:r>
            <a:endParaRPr b="1" sz="1200" u="sng">
              <a:solidFill>
                <a:schemeClr val="dk1"/>
              </a:solidFill>
              <a:highlight>
                <a:srgbClr val="FFFFFF"/>
              </a:highlight>
            </a:endParaRPr>
          </a:p>
          <a:p>
            <a:pPr indent="0" lvl="0" marL="0" rtl="0" algn="l">
              <a:lnSpc>
                <a:spcPct val="115000"/>
              </a:lnSpc>
              <a:spcBef>
                <a:spcPts val="0"/>
              </a:spcBef>
              <a:spcAft>
                <a:spcPts val="0"/>
              </a:spcAft>
              <a:buClr>
                <a:schemeClr val="dk1"/>
              </a:buClr>
              <a:buSzPts val="1100"/>
              <a:buFont typeface="Arial"/>
              <a:buNone/>
            </a:pPr>
            <a:r>
              <a:t/>
            </a:r>
            <a:endParaRPr sz="1200">
              <a:solidFill>
                <a:schemeClr val="dk1"/>
              </a:solidFill>
              <a:highlight>
                <a:srgbClr val="FFFFFF"/>
              </a:highlight>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d6c55f0d6c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3" name="Google Shape;113;gd6c55f0d6c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 sz="1000">
                <a:solidFill>
                  <a:schemeClr val="dk1"/>
                </a:solidFill>
                <a:highlight>
                  <a:srgbClr val="B6D7A8"/>
                </a:highlight>
              </a:rPr>
              <a:t>Q5: Based on the class discussion of limitations or advantages/disadvantages of each general policy, what problems do you see potentially existing with the use of this policy? In most cases, a policy brief will not go into these details, and certainly not the potential problems with their recommendation, so you will need to analyze what might go wrong. Discuss any design decisions made that would minimize the potential problems as well as the problems that still remain. Example: They are recommending performance regulations (a form of quantity regulation), where firms will be in compliance if they do XX. Performance regulations appear appropriate in this case because there is a weak understanding of the causal relationships between any interventions and the final goal. If government specifies the final goal, the firms will have a motivation to discover the most effective and efficient methods to reach those outcomes. </a:t>
            </a:r>
            <a:br>
              <a:rPr lang="en">
                <a:solidFill>
                  <a:schemeClr val="dk1"/>
                </a:solidFill>
              </a:rPr>
            </a:br>
            <a:br>
              <a:rPr lang="en">
                <a:solidFill>
                  <a:schemeClr val="dk1"/>
                </a:solidFill>
              </a:rPr>
            </a:br>
            <a:r>
              <a:rPr lang="en" sz="1200">
                <a:solidFill>
                  <a:schemeClr val="dk1"/>
                </a:solidFill>
                <a:highlight>
                  <a:schemeClr val="lt1"/>
                </a:highlight>
              </a:rPr>
              <a:t>SPEAKERS NOTES:</a:t>
            </a:r>
            <a:br>
              <a:rPr lang="en">
                <a:solidFill>
                  <a:schemeClr val="dk1"/>
                </a:solidFill>
              </a:rPr>
            </a:br>
            <a:br>
              <a:rPr lang="en">
                <a:solidFill>
                  <a:schemeClr val="dk1"/>
                </a:solidFill>
              </a:rPr>
            </a:br>
            <a:r>
              <a:rPr b="1" lang="en" sz="1200" u="sng">
                <a:solidFill>
                  <a:schemeClr val="dk1"/>
                </a:solidFill>
              </a:rPr>
              <a:t>Advantage</a:t>
            </a:r>
            <a:r>
              <a:rPr b="1" lang="en" sz="1200" u="sng">
                <a:solidFill>
                  <a:schemeClr val="dk1"/>
                </a:solidFill>
              </a:rPr>
              <a:t> to Regulations:</a:t>
            </a:r>
            <a:br>
              <a:rPr lang="en" sz="1200">
                <a:solidFill>
                  <a:schemeClr val="dk1"/>
                </a:solidFill>
              </a:rPr>
            </a:br>
            <a:r>
              <a:rPr lang="en" sz="1200">
                <a:solidFill>
                  <a:schemeClr val="dk1"/>
                </a:solidFill>
                <a:highlight>
                  <a:srgbClr val="FFFFFF"/>
                </a:highlight>
              </a:rPr>
              <a:t>When it comes the “regulation” of a new curriculum standard with the “attachment, attendance, and achievement” </a:t>
            </a:r>
            <a:r>
              <a:rPr lang="en" sz="1200">
                <a:solidFill>
                  <a:schemeClr val="dk1"/>
                </a:solidFill>
                <a:highlight>
                  <a:srgbClr val="FFFFFF"/>
                </a:highlight>
              </a:rPr>
              <a:t>goals</a:t>
            </a:r>
            <a:r>
              <a:rPr lang="en" sz="1200">
                <a:solidFill>
                  <a:schemeClr val="dk1"/>
                </a:solidFill>
                <a:highlight>
                  <a:srgbClr val="FFFFFF"/>
                </a:highlight>
              </a:rPr>
              <a:t> in mind, this is an advantage only if schools can follow through, because it won’t allow for mismatch in curriculum throughout all of the Wyoming public education systems. </a:t>
            </a:r>
            <a:br>
              <a:rPr lang="en" sz="1200">
                <a:solidFill>
                  <a:schemeClr val="dk1"/>
                </a:solidFill>
                <a:highlight>
                  <a:srgbClr val="FFFFFF"/>
                </a:highlight>
              </a:rPr>
            </a:br>
            <a:br>
              <a:rPr lang="en" sz="1200">
                <a:solidFill>
                  <a:schemeClr val="dk1"/>
                </a:solidFill>
                <a:highlight>
                  <a:srgbClr val="FFFFFF"/>
                </a:highlight>
              </a:rPr>
            </a:br>
            <a:r>
              <a:rPr b="1" lang="en" sz="1200" u="sng">
                <a:solidFill>
                  <a:schemeClr val="dk1"/>
                </a:solidFill>
                <a:highlight>
                  <a:srgbClr val="FFFFFF"/>
                </a:highlight>
              </a:rPr>
              <a:t>Advantage to Info Provision:</a:t>
            </a:r>
            <a:br>
              <a:rPr lang="en" sz="1200">
                <a:solidFill>
                  <a:schemeClr val="dk1"/>
                </a:solidFill>
                <a:highlight>
                  <a:srgbClr val="FFFFFF"/>
                </a:highlight>
              </a:rPr>
            </a:br>
            <a:r>
              <a:rPr lang="en" sz="1200">
                <a:solidFill>
                  <a:schemeClr val="dk1"/>
                </a:solidFill>
                <a:highlight>
                  <a:srgbClr val="FFFFFF"/>
                </a:highlight>
              </a:rPr>
              <a:t>Same as </a:t>
            </a:r>
            <a:r>
              <a:rPr lang="en" sz="1200">
                <a:solidFill>
                  <a:schemeClr val="dk1"/>
                </a:solidFill>
                <a:highlight>
                  <a:srgbClr val="FFFFFF"/>
                </a:highlight>
              </a:rPr>
              <a:t>Curriculum</a:t>
            </a:r>
            <a:r>
              <a:rPr lang="en" sz="1200">
                <a:solidFill>
                  <a:schemeClr val="dk1"/>
                </a:solidFill>
                <a:highlight>
                  <a:srgbClr val="FFFFFF"/>
                </a:highlight>
              </a:rPr>
              <a:t> standard, the data tracking systems (that input 3 A’s) should </a:t>
            </a:r>
            <a:r>
              <a:rPr lang="en" sz="1200">
                <a:solidFill>
                  <a:schemeClr val="dk1"/>
                </a:solidFill>
                <a:highlight>
                  <a:srgbClr val="FFFFFF"/>
                </a:highlight>
              </a:rPr>
              <a:t>yield</a:t>
            </a:r>
            <a:r>
              <a:rPr lang="en" sz="1200">
                <a:solidFill>
                  <a:schemeClr val="dk1"/>
                </a:solidFill>
                <a:highlight>
                  <a:srgbClr val="FFFFFF"/>
                </a:highlight>
              </a:rPr>
              <a:t> </a:t>
            </a:r>
            <a:r>
              <a:rPr lang="en" sz="1200">
                <a:solidFill>
                  <a:schemeClr val="dk1"/>
                </a:solidFill>
                <a:highlight>
                  <a:srgbClr val="FFFFFF"/>
                </a:highlight>
              </a:rPr>
              <a:t>equal</a:t>
            </a:r>
            <a:r>
              <a:rPr lang="en" sz="1200">
                <a:solidFill>
                  <a:schemeClr val="dk1"/>
                </a:solidFill>
                <a:highlight>
                  <a:srgbClr val="FFFFFF"/>
                </a:highlight>
              </a:rPr>
              <a:t> outputs across all districts </a:t>
            </a:r>
            <a:br>
              <a:rPr lang="en" sz="1200">
                <a:solidFill>
                  <a:schemeClr val="dk1"/>
                </a:solidFill>
                <a:highlight>
                  <a:srgbClr val="FFFFFF"/>
                </a:highlight>
              </a:rPr>
            </a:br>
            <a:br>
              <a:rPr lang="en" sz="1200">
                <a:solidFill>
                  <a:schemeClr val="dk1"/>
                </a:solidFill>
                <a:highlight>
                  <a:srgbClr val="FFFFFF"/>
                </a:highlight>
              </a:rPr>
            </a:br>
            <a:br>
              <a:rPr lang="en" sz="1200">
                <a:solidFill>
                  <a:schemeClr val="dk1"/>
                </a:solidFill>
                <a:highlight>
                  <a:srgbClr val="FFFFFF"/>
                </a:highlight>
              </a:rPr>
            </a:br>
            <a:r>
              <a:rPr b="1" lang="en" sz="1200" u="sng">
                <a:solidFill>
                  <a:schemeClr val="dk1"/>
                </a:solidFill>
              </a:rPr>
              <a:t>Disadvantage</a:t>
            </a:r>
            <a:r>
              <a:rPr b="1" lang="en" sz="1200" u="sng">
                <a:solidFill>
                  <a:schemeClr val="dk1"/>
                </a:solidFill>
              </a:rPr>
              <a:t> to Regulations: </a:t>
            </a:r>
            <a:endParaRPr b="1" sz="1200" u="sng">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 sz="1200">
                <a:solidFill>
                  <a:schemeClr val="dk1"/>
                </a:solidFill>
              </a:rPr>
              <a:t>This design decision although comprehensive in how it plans to help students, does not go into specifics on how they would enforce regulations, or what they will do if the plan doesn’t work for every type of student.</a:t>
            </a:r>
            <a:br>
              <a:rPr lang="en" sz="1200">
                <a:solidFill>
                  <a:schemeClr val="dk1"/>
                </a:solidFill>
              </a:rPr>
            </a:br>
            <a:endParaRPr sz="120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 sz="1200">
                <a:solidFill>
                  <a:schemeClr val="dk1"/>
                </a:solidFill>
              </a:rPr>
              <a:t> If there are teachers who what to be more creative in their teaching style, a strict or more rigorous design for teaching might deter them from their own individual teaching styles. </a:t>
            </a:r>
            <a:br>
              <a:rPr lang="en" sz="1200">
                <a:solidFill>
                  <a:schemeClr val="dk1"/>
                </a:solidFill>
              </a:rPr>
            </a:br>
            <a:endParaRPr sz="1200">
              <a:solidFill>
                <a:schemeClr val="dk1"/>
              </a:solidFill>
            </a:endParaRPr>
          </a:p>
          <a:p>
            <a:pPr indent="0" lvl="0" marL="0" rtl="0" algn="l">
              <a:lnSpc>
                <a:spcPct val="115000"/>
              </a:lnSpc>
              <a:spcBef>
                <a:spcPts val="0"/>
              </a:spcBef>
              <a:spcAft>
                <a:spcPts val="0"/>
              </a:spcAft>
              <a:buClr>
                <a:schemeClr val="dk1"/>
              </a:buClr>
              <a:buSzPts val="1100"/>
              <a:buFont typeface="Arial"/>
              <a:buNone/>
            </a:pPr>
            <a:r>
              <a:rPr b="1" lang="en" sz="1200" u="sng">
                <a:solidFill>
                  <a:schemeClr val="dk1"/>
                </a:solidFill>
                <a:highlight>
                  <a:srgbClr val="FFFFFF"/>
                </a:highlight>
              </a:rPr>
              <a:t>Disadvantage to Info Provision:</a:t>
            </a:r>
            <a:br>
              <a:rPr lang="en" sz="1200">
                <a:solidFill>
                  <a:schemeClr val="dk1"/>
                </a:solidFill>
                <a:highlight>
                  <a:srgbClr val="FFFFFF"/>
                </a:highlight>
              </a:rPr>
            </a:br>
            <a:r>
              <a:rPr lang="en" sz="1200">
                <a:solidFill>
                  <a:schemeClr val="dk1"/>
                </a:solidFill>
                <a:highlight>
                  <a:srgbClr val="FFFFFF"/>
                </a:highlight>
              </a:rPr>
              <a:t> -If teachers are not comfortable using the systems or don’t understand the statistics behind it, it might do more damage than good. The tracking can only be equitable if teachers can also relay issues going with students over to parents. </a:t>
            </a:r>
            <a:br>
              <a:rPr lang="en" sz="1200">
                <a:solidFill>
                  <a:schemeClr val="dk1"/>
                </a:solidFill>
                <a:highlight>
                  <a:srgbClr val="FFFFFF"/>
                </a:highlight>
              </a:rPr>
            </a:br>
            <a:r>
              <a:rPr lang="en" sz="1200">
                <a:solidFill>
                  <a:schemeClr val="dk1"/>
                </a:solidFill>
                <a:highlight>
                  <a:srgbClr val="FFFFFF"/>
                </a:highlight>
              </a:rPr>
              <a:t>-The “data systems” though carefully monitoring student activity while at school, doesn’t account for what goes on in students lives outside of school (other factors become present here that could affect negatively equity, such as mental health issues, which the brief gives no mention of).  </a:t>
            </a:r>
            <a:br>
              <a:rPr lang="en" sz="1200">
                <a:solidFill>
                  <a:schemeClr val="dk1"/>
                </a:solidFill>
                <a:highlight>
                  <a:srgbClr val="FFFFFF"/>
                </a:highlight>
              </a:rPr>
            </a:br>
            <a:r>
              <a:rPr lang="en" sz="1200">
                <a:solidFill>
                  <a:schemeClr val="dk1"/>
                </a:solidFill>
                <a:highlight>
                  <a:srgbClr val="FFFFFF"/>
                </a:highlight>
              </a:rPr>
              <a:t>-Are they admin feasible? Or is putting new data systems in ultimately just more costly? </a:t>
            </a:r>
            <a:endParaRPr sz="1200">
              <a:solidFill>
                <a:schemeClr val="dk1"/>
              </a:solidFill>
              <a:highlight>
                <a:srgbClr val="FFFFFF"/>
              </a:highlight>
            </a:endParaRPr>
          </a:p>
          <a:p>
            <a:pPr indent="0" lvl="0" marL="0" rtl="0" algn="l">
              <a:lnSpc>
                <a:spcPct val="115000"/>
              </a:lnSpc>
              <a:spcBef>
                <a:spcPts val="0"/>
              </a:spcBef>
              <a:spcAft>
                <a:spcPts val="0"/>
              </a:spcAft>
              <a:buClr>
                <a:schemeClr val="dk1"/>
              </a:buClr>
              <a:buSzPts val="1100"/>
              <a:buFont typeface="Arial"/>
              <a:buNone/>
            </a:pPr>
            <a:r>
              <a:t/>
            </a:r>
            <a:endParaRPr sz="1200">
              <a:solidFill>
                <a:schemeClr val="dk1"/>
              </a:solidFill>
              <a:highlight>
                <a:srgbClr val="FFFFFF"/>
              </a:highlight>
            </a:endParaRPr>
          </a:p>
          <a:p>
            <a:pPr indent="0" lvl="0" marL="0" rtl="0" algn="l">
              <a:lnSpc>
                <a:spcPct val="115000"/>
              </a:lnSpc>
              <a:spcBef>
                <a:spcPts val="0"/>
              </a:spcBef>
              <a:spcAft>
                <a:spcPts val="0"/>
              </a:spcAft>
              <a:buClr>
                <a:schemeClr val="dk1"/>
              </a:buClr>
              <a:buSzPts val="1100"/>
              <a:buFont typeface="Arial"/>
              <a:buNone/>
            </a:pPr>
            <a:br>
              <a:rPr lang="en" sz="1200">
                <a:solidFill>
                  <a:schemeClr val="dk1"/>
                </a:solidFill>
                <a:highlight>
                  <a:srgbClr val="FFFFFF"/>
                </a:highlight>
              </a:rPr>
            </a:br>
            <a:br>
              <a:rPr lang="en" sz="1200">
                <a:solidFill>
                  <a:schemeClr val="dk1"/>
                </a:solidFill>
              </a:rPr>
            </a:br>
            <a:endParaRPr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gd6c55f0d6c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9" name="Google Shape;119;gd6c55f0d6c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 sz="1000">
                <a:solidFill>
                  <a:schemeClr val="dk1"/>
                </a:solidFill>
                <a:highlight>
                  <a:srgbClr val="B6D7A8"/>
                </a:highlight>
              </a:rPr>
              <a:t>Q6: Complete a Criteria Alternative Matrix based on your analysis in Q1 and Q2. Looking at the information in your matrix, for each criteria rank order (1 being highest) the policies. Give a brief explanation of the reasons for your rankings.</a:t>
            </a:r>
            <a:r>
              <a:rPr lang="en">
                <a:solidFill>
                  <a:schemeClr val="dk1"/>
                </a:solidFill>
              </a:rPr>
              <a:t> </a:t>
            </a:r>
            <a:endParaRPr>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a:solidFill>
                <a:schemeClr val="dk1"/>
              </a:solidFill>
            </a:endParaRPr>
          </a:p>
          <a:p>
            <a:pPr indent="0" lvl="0" marL="0" rtl="0" algn="l">
              <a:lnSpc>
                <a:spcPct val="115000"/>
              </a:lnSpc>
              <a:spcBef>
                <a:spcPts val="0"/>
              </a:spcBef>
              <a:spcAft>
                <a:spcPts val="0"/>
              </a:spcAft>
              <a:buClr>
                <a:srgbClr val="2A3990"/>
              </a:buClr>
              <a:buSzPts val="1100"/>
              <a:buFont typeface="Arial"/>
              <a:buNone/>
            </a:pPr>
            <a:r>
              <a:rPr lang="en" sz="1200">
                <a:solidFill>
                  <a:srgbClr val="2A3990"/>
                </a:solidFill>
                <a:highlight>
                  <a:schemeClr val="lt1"/>
                </a:highlight>
              </a:rPr>
              <a:t>SPEAKERS NOTES:</a:t>
            </a:r>
            <a:br>
              <a:rPr lang="en" sz="1200">
                <a:solidFill>
                  <a:srgbClr val="2A3990"/>
                </a:solidFill>
                <a:highlight>
                  <a:schemeClr val="lt1"/>
                </a:highlight>
              </a:rPr>
            </a:br>
            <a:endParaRPr sz="1200">
              <a:solidFill>
                <a:srgbClr val="2A3990"/>
              </a:solidFill>
              <a:highlight>
                <a:schemeClr val="lt1"/>
              </a:highlight>
            </a:endParaRPr>
          </a:p>
          <a:p>
            <a:pPr indent="0" lvl="0" marL="0" rtl="0" algn="l">
              <a:lnSpc>
                <a:spcPct val="115000"/>
              </a:lnSpc>
              <a:spcBef>
                <a:spcPts val="0"/>
              </a:spcBef>
              <a:spcAft>
                <a:spcPts val="0"/>
              </a:spcAft>
              <a:buClr>
                <a:srgbClr val="2A3990"/>
              </a:buClr>
              <a:buSzPts val="1100"/>
              <a:buFont typeface="Arial"/>
              <a:buNone/>
            </a:pPr>
            <a:r>
              <a:rPr lang="en" sz="1200">
                <a:solidFill>
                  <a:schemeClr val="dk1"/>
                </a:solidFill>
                <a:highlight>
                  <a:srgbClr val="FFFFFF"/>
                </a:highlight>
                <a:latin typeface="Times New Roman"/>
                <a:ea typeface="Times New Roman"/>
                <a:cs typeface="Times New Roman"/>
                <a:sym typeface="Times New Roman"/>
              </a:rPr>
              <a:t>Effectiveness- The tax credit will likely be most effective because money is a motivator, especially for families who are vulnerable to dropout, often families in poverty.  The credit is given based on a certain number of days attended, so hopefully families will be motivated to do what they can to get their students to school consistently, which decreases their likelihood to dropout. </a:t>
            </a:r>
            <a:br>
              <a:rPr lang="en" sz="1200">
                <a:solidFill>
                  <a:schemeClr val="dk1"/>
                </a:solidFill>
                <a:highlight>
                  <a:srgbClr val="FFFFFF"/>
                </a:highlight>
                <a:latin typeface="Times New Roman"/>
                <a:ea typeface="Times New Roman"/>
                <a:cs typeface="Times New Roman"/>
                <a:sym typeface="Times New Roman"/>
              </a:rPr>
            </a:br>
            <a:br>
              <a:rPr lang="en" sz="1200">
                <a:solidFill>
                  <a:schemeClr val="dk1"/>
                </a:solidFill>
                <a:highlight>
                  <a:srgbClr val="FFFFFF"/>
                </a:highlight>
                <a:latin typeface="Times New Roman"/>
                <a:ea typeface="Times New Roman"/>
                <a:cs typeface="Times New Roman"/>
                <a:sym typeface="Times New Roman"/>
              </a:rPr>
            </a:br>
            <a:r>
              <a:rPr lang="en" sz="1200">
                <a:solidFill>
                  <a:schemeClr val="dk1"/>
                </a:solidFill>
                <a:highlight>
                  <a:srgbClr val="FFFFFF"/>
                </a:highlight>
                <a:latin typeface="Times New Roman"/>
                <a:ea typeface="Times New Roman"/>
                <a:cs typeface="Times New Roman"/>
                <a:sym typeface="Times New Roman"/>
              </a:rPr>
              <a:t>Efficiency – Vouchers are most efficient since there are no monitoring or enforcement costs since they are voluntary and can only be used for a specific purpose.  The tax credit relies on the tax system already in place, though a more equitable tax credit would have multiple distributions throughout the year to help low income families more consistently, which may require the IRS to update its technology and capabilities, which would be costly.  Lastly, regulations, in this case, design standards, will be most costly due to the monitoring and enforcement costs.  Whether the government uses a police patrol or fire alarm method, both will require personnel and data tracking resources, which will be costly. </a:t>
            </a:r>
            <a:endParaRPr sz="1200">
              <a:solidFill>
                <a:schemeClr val="dk1"/>
              </a:solidFill>
              <a:highlight>
                <a:srgbClr val="FFFFFF"/>
              </a:highlight>
              <a:latin typeface="Times New Roman"/>
              <a:ea typeface="Times New Roman"/>
              <a:cs typeface="Times New Roman"/>
              <a:sym typeface="Times New Roman"/>
            </a:endParaRPr>
          </a:p>
          <a:p>
            <a:pPr indent="0" lvl="0" marL="0" rtl="0" algn="l">
              <a:lnSpc>
                <a:spcPct val="115000"/>
              </a:lnSpc>
              <a:spcBef>
                <a:spcPts val="0"/>
              </a:spcBef>
              <a:spcAft>
                <a:spcPts val="0"/>
              </a:spcAft>
              <a:buClr>
                <a:schemeClr val="dk1"/>
              </a:buClr>
              <a:buSzPts val="1100"/>
              <a:buFont typeface="Arial"/>
              <a:buNone/>
            </a:pPr>
            <a:br>
              <a:rPr lang="en" sz="1200">
                <a:solidFill>
                  <a:schemeClr val="dk1"/>
                </a:solidFill>
                <a:highlight>
                  <a:srgbClr val="FFFFFF"/>
                </a:highlight>
                <a:latin typeface="Times New Roman"/>
                <a:ea typeface="Times New Roman"/>
                <a:cs typeface="Times New Roman"/>
                <a:sym typeface="Times New Roman"/>
              </a:rPr>
            </a:br>
            <a:br>
              <a:rPr lang="en" sz="1200">
                <a:solidFill>
                  <a:schemeClr val="dk1"/>
                </a:solidFill>
                <a:highlight>
                  <a:srgbClr val="FFFFFF"/>
                </a:highlight>
                <a:latin typeface="Times New Roman"/>
                <a:ea typeface="Times New Roman"/>
                <a:cs typeface="Times New Roman"/>
                <a:sym typeface="Times New Roman"/>
              </a:rPr>
            </a:br>
            <a:r>
              <a:rPr lang="en" sz="1200">
                <a:solidFill>
                  <a:schemeClr val="dk1"/>
                </a:solidFill>
                <a:highlight>
                  <a:srgbClr val="FFFFFF"/>
                </a:highlight>
                <a:latin typeface="Times New Roman"/>
                <a:ea typeface="Times New Roman"/>
                <a:cs typeface="Times New Roman"/>
                <a:sym typeface="Times New Roman"/>
              </a:rPr>
              <a:t>Equity - The tax credit is going to maximize freedom of choice by giving people money back with no limitations, so we have ranked it first.  The design standards are equitable from an equal access - equal inputs standpoint, though we addressed the limitations of this overall in the effectiveness criteria. The vouchers are also equitable from an equal inputs perspective, yet they err more on the motivation of creating a positive externality since they specify which purpose the currency they’re receiving must be used for. </a:t>
            </a:r>
            <a:endParaRPr sz="1200">
              <a:solidFill>
                <a:schemeClr val="dk1"/>
              </a:solidFill>
              <a:highlight>
                <a:srgbClr val="FFFFFF"/>
              </a:highlight>
              <a:latin typeface="Times New Roman"/>
              <a:ea typeface="Times New Roman"/>
              <a:cs typeface="Times New Roman"/>
              <a:sym typeface="Times New Roman"/>
            </a:endParaRPr>
          </a:p>
          <a:p>
            <a:pPr indent="0" lvl="0" marL="0" rtl="0" algn="l">
              <a:lnSpc>
                <a:spcPct val="115000"/>
              </a:lnSpc>
              <a:spcBef>
                <a:spcPts val="0"/>
              </a:spcBef>
              <a:spcAft>
                <a:spcPts val="0"/>
              </a:spcAft>
              <a:buClr>
                <a:srgbClr val="2A3990"/>
              </a:buClr>
              <a:buSzPts val="1100"/>
              <a:buFont typeface="Arial"/>
              <a:buNone/>
            </a:pPr>
            <a:br>
              <a:rPr lang="en" sz="1200">
                <a:solidFill>
                  <a:schemeClr val="dk1"/>
                </a:solidFill>
                <a:highlight>
                  <a:srgbClr val="FFFFFF"/>
                </a:highlight>
                <a:latin typeface="Times New Roman"/>
                <a:ea typeface="Times New Roman"/>
                <a:cs typeface="Times New Roman"/>
                <a:sym typeface="Times New Roman"/>
              </a:rPr>
            </a:br>
            <a:r>
              <a:rPr lang="en" sz="1200">
                <a:solidFill>
                  <a:schemeClr val="dk1"/>
                </a:solidFill>
                <a:highlight>
                  <a:srgbClr val="FFFFFF"/>
                </a:highlight>
                <a:latin typeface="Times New Roman"/>
                <a:ea typeface="Times New Roman"/>
                <a:cs typeface="Times New Roman"/>
                <a:sym typeface="Times New Roman"/>
              </a:rPr>
              <a:t>Political Feasibility – The vouchers are the least likely to receive political pushback because statistics show that, the more students attend school consistently and prepare for college, the better off society is.  Because the vouchers can only be used for these education-related purposes, the program should receive the most support because it can only benefit society overall.  With regulations, there is a possibility that the standards set are seen as either too elite or not high enough.  The schools discussed in the brief vary greatly in their performance, which indicates that their need for resources and the types of resources that they need also probably vary greatly.  </a:t>
            </a:r>
            <a:endParaRPr sz="1200">
              <a:solidFill>
                <a:schemeClr val="dk1"/>
              </a:solidFill>
              <a:highlight>
                <a:srgbClr val="FFFFFF"/>
              </a:highlight>
              <a:latin typeface="Times New Roman"/>
              <a:ea typeface="Times New Roman"/>
              <a:cs typeface="Times New Roman"/>
              <a:sym typeface="Times New Roman"/>
            </a:endParaRPr>
          </a:p>
          <a:p>
            <a:pPr indent="0" lvl="0" marL="0" rtl="0" algn="l">
              <a:lnSpc>
                <a:spcPct val="115000"/>
              </a:lnSpc>
              <a:spcBef>
                <a:spcPts val="0"/>
              </a:spcBef>
              <a:spcAft>
                <a:spcPts val="0"/>
              </a:spcAft>
              <a:buClr>
                <a:srgbClr val="2A3990"/>
              </a:buClr>
              <a:buSzPts val="1100"/>
              <a:buFont typeface="Arial"/>
              <a:buNone/>
            </a:pPr>
            <a:r>
              <a:t/>
            </a:r>
            <a:endParaRPr sz="1200">
              <a:solidFill>
                <a:schemeClr val="dk1"/>
              </a:solidFill>
              <a:highlight>
                <a:srgbClr val="FFFFFF"/>
              </a:highlight>
              <a:latin typeface="Times New Roman"/>
              <a:ea typeface="Times New Roman"/>
              <a:cs typeface="Times New Roman"/>
              <a:sym typeface="Times New Roman"/>
            </a:endParaRPr>
          </a:p>
          <a:p>
            <a:pPr indent="0" lvl="0" marL="0" rtl="0" algn="l">
              <a:lnSpc>
                <a:spcPct val="115000"/>
              </a:lnSpc>
              <a:spcBef>
                <a:spcPts val="0"/>
              </a:spcBef>
              <a:spcAft>
                <a:spcPts val="0"/>
              </a:spcAft>
              <a:buClr>
                <a:srgbClr val="2A3990"/>
              </a:buClr>
              <a:buSzPts val="1100"/>
              <a:buFont typeface="Arial"/>
              <a:buNone/>
            </a:pPr>
            <a:r>
              <a:t/>
            </a:r>
            <a:endParaRPr sz="1200">
              <a:solidFill>
                <a:schemeClr val="dk1"/>
              </a:solidFill>
              <a:highlight>
                <a:srgbClr val="FFFFFF"/>
              </a:highlight>
              <a:latin typeface="Times New Roman"/>
              <a:ea typeface="Times New Roman"/>
              <a:cs typeface="Times New Roman"/>
              <a:sym typeface="Times New Roman"/>
            </a:endParaRPr>
          </a:p>
          <a:p>
            <a:pPr indent="0" lvl="0" marL="0" rtl="0" algn="l">
              <a:lnSpc>
                <a:spcPct val="115000"/>
              </a:lnSpc>
              <a:spcBef>
                <a:spcPts val="0"/>
              </a:spcBef>
              <a:spcAft>
                <a:spcPts val="0"/>
              </a:spcAft>
              <a:buClr>
                <a:srgbClr val="2A3990"/>
              </a:buClr>
              <a:buSzPts val="1100"/>
              <a:buFont typeface="Arial"/>
              <a:buNone/>
            </a:pPr>
            <a:r>
              <a:rPr lang="en" sz="1200">
                <a:solidFill>
                  <a:schemeClr val="dk1"/>
                </a:solidFill>
                <a:highlight>
                  <a:srgbClr val="FFFFFF"/>
                </a:highlight>
                <a:latin typeface="Times New Roman"/>
                <a:ea typeface="Times New Roman"/>
                <a:cs typeface="Times New Roman"/>
                <a:sym typeface="Times New Roman"/>
              </a:rPr>
              <a:t>Administrative Feasibility – The voucher will likely be the most feasible because it is voluntary, doesn’t require a lot of manpower, nor monitoring since it is currency used for only a specific purpose.  The government really only needs to create the vouchers and verify who qualifies for them to implement this system.  The tax credit is the second most feasible since the tax system already exists and claiming the credit is voluntary. This method will also require the government to verify that those who claim the credit qualify and it will have to distribute the tax credit.  The design standards, as regulations, are going to require more effort to monitor and enforce because they will not be effective unless there is a substantial threat of penalty.  In the case of a school system, this penalty might be having funds withheld. </a:t>
            </a:r>
            <a:br>
              <a:rPr lang="en" sz="1200">
                <a:solidFill>
                  <a:schemeClr val="dk1"/>
                </a:solidFill>
                <a:highlight>
                  <a:srgbClr val="FFFFFF"/>
                </a:highlight>
                <a:latin typeface="Times New Roman"/>
                <a:ea typeface="Times New Roman"/>
                <a:cs typeface="Times New Roman"/>
                <a:sym typeface="Times New Roman"/>
              </a:rPr>
            </a:br>
            <a:endParaRPr sz="1200">
              <a:solidFill>
                <a:srgbClr val="2A3990"/>
              </a:solidFill>
              <a:highlight>
                <a:schemeClr val="lt1"/>
              </a:highlight>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gd176475aa3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4" name="Google Shape;124;gd176475aa3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gd6c55f0d6c_0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1" name="Google Shape;131;gd6c55f0d6c_0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 sz="1000">
                <a:solidFill>
                  <a:schemeClr val="dk1"/>
                </a:solidFill>
                <a:highlight>
                  <a:srgbClr val="B6D7A8"/>
                </a:highlight>
              </a:rPr>
              <a:t>Q7: Considering your analysis in the CAM table, which policy(s) would you recommend and why? You could include two policies at the most. Discuss how you came to this conclusion. You can also consider here if you would like to have a combination of policies. </a:t>
            </a:r>
            <a:endParaRPr sz="1000">
              <a:solidFill>
                <a:schemeClr val="dk1"/>
              </a:solidFill>
              <a:highlight>
                <a:srgbClr val="B6D7A8"/>
              </a:highlight>
            </a:endParaRPr>
          </a:p>
          <a:p>
            <a:pPr indent="0" lvl="0" marL="0" rtl="0" algn="l">
              <a:lnSpc>
                <a:spcPct val="115000"/>
              </a:lnSpc>
              <a:spcBef>
                <a:spcPts val="0"/>
              </a:spcBef>
              <a:spcAft>
                <a:spcPts val="0"/>
              </a:spcAft>
              <a:buClr>
                <a:schemeClr val="dk1"/>
              </a:buClr>
              <a:buSzPts val="1100"/>
              <a:buFont typeface="Arial"/>
              <a:buNone/>
            </a:pPr>
            <a:r>
              <a:t/>
            </a:r>
            <a:endParaRPr>
              <a:solidFill>
                <a:schemeClr val="dk1"/>
              </a:solidFill>
            </a:endParaRPr>
          </a:p>
          <a:p>
            <a:pPr indent="0" lvl="0" marL="0" rtl="0" algn="l">
              <a:lnSpc>
                <a:spcPct val="115000"/>
              </a:lnSpc>
              <a:spcBef>
                <a:spcPts val="0"/>
              </a:spcBef>
              <a:spcAft>
                <a:spcPts val="0"/>
              </a:spcAft>
              <a:buClr>
                <a:srgbClr val="2A3990"/>
              </a:buClr>
              <a:buSzPts val="1100"/>
              <a:buFont typeface="Arial"/>
              <a:buNone/>
            </a:pPr>
            <a:r>
              <a:rPr lang="en" sz="1200">
                <a:solidFill>
                  <a:srgbClr val="2A3990"/>
                </a:solidFill>
                <a:highlight>
                  <a:schemeClr val="lt1"/>
                </a:highlight>
              </a:rPr>
              <a:t>SPEAKERS NOTES:</a:t>
            </a:r>
            <a:br>
              <a:rPr lang="en" sz="1200">
                <a:solidFill>
                  <a:srgbClr val="2A3990"/>
                </a:solidFill>
                <a:highlight>
                  <a:schemeClr val="lt1"/>
                </a:highlight>
              </a:rPr>
            </a:br>
            <a:endParaRPr sz="1200">
              <a:solidFill>
                <a:srgbClr val="2A3990"/>
              </a:solidFill>
              <a:highlight>
                <a:schemeClr val="lt1"/>
              </a:highlight>
            </a:endParaRPr>
          </a:p>
          <a:p>
            <a:pPr indent="0" lvl="0" marL="0" rtl="0" algn="l">
              <a:lnSpc>
                <a:spcPct val="115000"/>
              </a:lnSpc>
              <a:spcBef>
                <a:spcPts val="0"/>
              </a:spcBef>
              <a:spcAft>
                <a:spcPts val="0"/>
              </a:spcAft>
              <a:buClr>
                <a:srgbClr val="2A3990"/>
              </a:buClr>
              <a:buSzPts val="1100"/>
              <a:buFont typeface="Arial"/>
              <a:buNone/>
            </a:pPr>
            <a:br>
              <a:rPr lang="en" sz="1200">
                <a:solidFill>
                  <a:srgbClr val="2A3990"/>
                </a:solidFill>
                <a:highlight>
                  <a:schemeClr val="lt1"/>
                </a:highlight>
              </a:rPr>
            </a:br>
            <a:endParaRPr>
              <a:solidFill>
                <a:schemeClr val="dk1"/>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dk1"/>
        </a:solidFill>
      </p:bgPr>
    </p:bg>
    <p:spTree>
      <p:nvGrpSpPr>
        <p:cNvPr id="9" name="Shape 9"/>
        <p:cNvGrpSpPr/>
        <p:nvPr/>
      </p:nvGrpSpPr>
      <p:grpSpPr>
        <a:xfrm>
          <a:off x="0" y="0"/>
          <a:ext cx="0" cy="0"/>
          <a:chOff x="0" y="0"/>
          <a:chExt cx="0" cy="0"/>
        </a:xfrm>
      </p:grpSpPr>
      <p:grpSp>
        <p:nvGrpSpPr>
          <p:cNvPr id="10" name="Google Shape;10;p2"/>
          <p:cNvGrpSpPr/>
          <p:nvPr/>
        </p:nvGrpSpPr>
        <p:grpSpPr>
          <a:xfrm>
            <a:off x="6098378" y="5"/>
            <a:ext cx="3045625" cy="2030570"/>
            <a:chOff x="6098378" y="5"/>
            <a:chExt cx="3045625" cy="2030570"/>
          </a:xfrm>
        </p:grpSpPr>
        <p:sp>
          <p:nvSpPr>
            <p:cNvPr id="11" name="Google Shape;11;p2"/>
            <p:cNvSpPr/>
            <p:nvPr/>
          </p:nvSpPr>
          <p:spPr>
            <a:xfrm>
              <a:off x="8128803" y="16"/>
              <a:ext cx="1015200" cy="10152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p:nvPr/>
          </p:nvSpPr>
          <p:spPr>
            <a:xfrm flipH="1">
              <a:off x="7113463" y="5"/>
              <a:ext cx="1015200" cy="1015200"/>
            </a:xfrm>
            <a:prstGeom prst="rtTriangl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flipH="1" rot="10800000">
              <a:off x="7113588" y="107"/>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 name="Google Shape;14;p2"/>
            <p:cNvSpPr/>
            <p:nvPr/>
          </p:nvSpPr>
          <p:spPr>
            <a:xfrm rot="10800000">
              <a:off x="6098378" y="97"/>
              <a:ext cx="1015200" cy="10152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 name="Google Shape;15;p2"/>
            <p:cNvSpPr/>
            <p:nvPr/>
          </p:nvSpPr>
          <p:spPr>
            <a:xfrm rot="10800000">
              <a:off x="8128789" y="1015375"/>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6" name="Google Shape;16;p2"/>
          <p:cNvSpPr txBox="1"/>
          <p:nvPr>
            <p:ph type="ctrTitle"/>
          </p:nvPr>
        </p:nvSpPr>
        <p:spPr>
          <a:xfrm>
            <a:off x="598100" y="1775222"/>
            <a:ext cx="8222100" cy="838800"/>
          </a:xfrm>
          <a:prstGeom prst="rect">
            <a:avLst/>
          </a:prstGeom>
        </p:spPr>
        <p:txBody>
          <a:bodyPr anchorCtr="0" anchor="b" bIns="91425" lIns="91425" spcFirstLastPara="1" rIns="91425" wrap="square" tIns="91425">
            <a:normAutofit/>
          </a:bodyPr>
          <a:lstStyle>
            <a:lvl1pPr lvl="0">
              <a:spcBef>
                <a:spcPts val="0"/>
              </a:spcBef>
              <a:spcAft>
                <a:spcPts val="0"/>
              </a:spcAft>
              <a:buClr>
                <a:schemeClr val="lt1"/>
              </a:buClr>
              <a:buSzPts val="4200"/>
              <a:buNone/>
              <a:defRPr sz="4200">
                <a:solidFill>
                  <a:schemeClr val="lt1"/>
                </a:solidFill>
              </a:defRPr>
            </a:lvl1pPr>
            <a:lvl2pPr lvl="1">
              <a:spcBef>
                <a:spcPts val="0"/>
              </a:spcBef>
              <a:spcAft>
                <a:spcPts val="0"/>
              </a:spcAft>
              <a:buClr>
                <a:schemeClr val="lt1"/>
              </a:buClr>
              <a:buSzPts val="4200"/>
              <a:buNone/>
              <a:defRPr sz="4200">
                <a:solidFill>
                  <a:schemeClr val="lt1"/>
                </a:solidFill>
              </a:defRPr>
            </a:lvl2pPr>
            <a:lvl3pPr lvl="2">
              <a:spcBef>
                <a:spcPts val="0"/>
              </a:spcBef>
              <a:spcAft>
                <a:spcPts val="0"/>
              </a:spcAft>
              <a:buClr>
                <a:schemeClr val="lt1"/>
              </a:buClr>
              <a:buSzPts val="4200"/>
              <a:buNone/>
              <a:defRPr sz="4200">
                <a:solidFill>
                  <a:schemeClr val="lt1"/>
                </a:solidFill>
              </a:defRPr>
            </a:lvl3pPr>
            <a:lvl4pPr lvl="3">
              <a:spcBef>
                <a:spcPts val="0"/>
              </a:spcBef>
              <a:spcAft>
                <a:spcPts val="0"/>
              </a:spcAft>
              <a:buClr>
                <a:schemeClr val="lt1"/>
              </a:buClr>
              <a:buSzPts val="4200"/>
              <a:buNone/>
              <a:defRPr sz="4200">
                <a:solidFill>
                  <a:schemeClr val="lt1"/>
                </a:solidFill>
              </a:defRPr>
            </a:lvl4pPr>
            <a:lvl5pPr lvl="4">
              <a:spcBef>
                <a:spcPts val="0"/>
              </a:spcBef>
              <a:spcAft>
                <a:spcPts val="0"/>
              </a:spcAft>
              <a:buClr>
                <a:schemeClr val="lt1"/>
              </a:buClr>
              <a:buSzPts val="4200"/>
              <a:buNone/>
              <a:defRPr sz="4200">
                <a:solidFill>
                  <a:schemeClr val="lt1"/>
                </a:solidFill>
              </a:defRPr>
            </a:lvl5pPr>
            <a:lvl6pPr lvl="5">
              <a:spcBef>
                <a:spcPts val="0"/>
              </a:spcBef>
              <a:spcAft>
                <a:spcPts val="0"/>
              </a:spcAft>
              <a:buClr>
                <a:schemeClr val="lt1"/>
              </a:buClr>
              <a:buSzPts val="4200"/>
              <a:buNone/>
              <a:defRPr sz="4200">
                <a:solidFill>
                  <a:schemeClr val="lt1"/>
                </a:solidFill>
              </a:defRPr>
            </a:lvl6pPr>
            <a:lvl7pPr lvl="6">
              <a:spcBef>
                <a:spcPts val="0"/>
              </a:spcBef>
              <a:spcAft>
                <a:spcPts val="0"/>
              </a:spcAft>
              <a:buClr>
                <a:schemeClr val="lt1"/>
              </a:buClr>
              <a:buSzPts val="4200"/>
              <a:buNone/>
              <a:defRPr sz="4200">
                <a:solidFill>
                  <a:schemeClr val="lt1"/>
                </a:solidFill>
              </a:defRPr>
            </a:lvl7pPr>
            <a:lvl8pPr lvl="7">
              <a:spcBef>
                <a:spcPts val="0"/>
              </a:spcBef>
              <a:spcAft>
                <a:spcPts val="0"/>
              </a:spcAft>
              <a:buClr>
                <a:schemeClr val="lt1"/>
              </a:buClr>
              <a:buSzPts val="4200"/>
              <a:buNone/>
              <a:defRPr sz="4200">
                <a:solidFill>
                  <a:schemeClr val="lt1"/>
                </a:solidFill>
              </a:defRPr>
            </a:lvl8pPr>
            <a:lvl9pPr lvl="8">
              <a:spcBef>
                <a:spcPts val="0"/>
              </a:spcBef>
              <a:spcAft>
                <a:spcPts val="0"/>
              </a:spcAft>
              <a:buClr>
                <a:schemeClr val="lt1"/>
              </a:buClr>
              <a:buSzPts val="4200"/>
              <a:buNone/>
              <a:defRPr sz="4200">
                <a:solidFill>
                  <a:schemeClr val="lt1"/>
                </a:solidFill>
              </a:defRPr>
            </a:lvl9pPr>
          </a:lstStyle>
          <a:p/>
        </p:txBody>
      </p:sp>
      <p:sp>
        <p:nvSpPr>
          <p:cNvPr id="17" name="Google Shape;17;p2"/>
          <p:cNvSpPr txBox="1"/>
          <p:nvPr>
            <p:ph idx="1" type="subTitle"/>
          </p:nvPr>
        </p:nvSpPr>
        <p:spPr>
          <a:xfrm>
            <a:off x="598088" y="2715913"/>
            <a:ext cx="8222100" cy="4329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Clr>
                <a:schemeClr val="lt1"/>
              </a:buClr>
              <a:buSzPts val="2100"/>
              <a:buNone/>
              <a:defRPr sz="2100">
                <a:solidFill>
                  <a:schemeClr val="lt1"/>
                </a:solidFill>
              </a:defRPr>
            </a:lvl1pPr>
            <a:lvl2pPr lvl="1">
              <a:lnSpc>
                <a:spcPct val="100000"/>
              </a:lnSpc>
              <a:spcBef>
                <a:spcPts val="0"/>
              </a:spcBef>
              <a:spcAft>
                <a:spcPts val="0"/>
              </a:spcAft>
              <a:buClr>
                <a:schemeClr val="lt1"/>
              </a:buClr>
              <a:buSzPts val="2100"/>
              <a:buNone/>
              <a:defRPr sz="2100">
                <a:solidFill>
                  <a:schemeClr val="lt1"/>
                </a:solidFill>
              </a:defRPr>
            </a:lvl2pPr>
            <a:lvl3pPr lvl="2">
              <a:lnSpc>
                <a:spcPct val="100000"/>
              </a:lnSpc>
              <a:spcBef>
                <a:spcPts val="0"/>
              </a:spcBef>
              <a:spcAft>
                <a:spcPts val="0"/>
              </a:spcAft>
              <a:buClr>
                <a:schemeClr val="lt1"/>
              </a:buClr>
              <a:buSzPts val="2100"/>
              <a:buNone/>
              <a:defRPr sz="2100">
                <a:solidFill>
                  <a:schemeClr val="lt1"/>
                </a:solidFill>
              </a:defRPr>
            </a:lvl3pPr>
            <a:lvl4pPr lvl="3">
              <a:lnSpc>
                <a:spcPct val="100000"/>
              </a:lnSpc>
              <a:spcBef>
                <a:spcPts val="0"/>
              </a:spcBef>
              <a:spcAft>
                <a:spcPts val="0"/>
              </a:spcAft>
              <a:buClr>
                <a:schemeClr val="lt1"/>
              </a:buClr>
              <a:buSzPts val="2100"/>
              <a:buNone/>
              <a:defRPr sz="2100">
                <a:solidFill>
                  <a:schemeClr val="lt1"/>
                </a:solidFill>
              </a:defRPr>
            </a:lvl4pPr>
            <a:lvl5pPr lvl="4">
              <a:lnSpc>
                <a:spcPct val="100000"/>
              </a:lnSpc>
              <a:spcBef>
                <a:spcPts val="0"/>
              </a:spcBef>
              <a:spcAft>
                <a:spcPts val="0"/>
              </a:spcAft>
              <a:buClr>
                <a:schemeClr val="lt1"/>
              </a:buClr>
              <a:buSzPts val="2100"/>
              <a:buNone/>
              <a:defRPr sz="2100">
                <a:solidFill>
                  <a:schemeClr val="lt1"/>
                </a:solidFill>
              </a:defRPr>
            </a:lvl5pPr>
            <a:lvl6pPr lvl="5">
              <a:lnSpc>
                <a:spcPct val="100000"/>
              </a:lnSpc>
              <a:spcBef>
                <a:spcPts val="0"/>
              </a:spcBef>
              <a:spcAft>
                <a:spcPts val="0"/>
              </a:spcAft>
              <a:buClr>
                <a:schemeClr val="lt1"/>
              </a:buClr>
              <a:buSzPts val="2100"/>
              <a:buNone/>
              <a:defRPr sz="2100">
                <a:solidFill>
                  <a:schemeClr val="lt1"/>
                </a:solidFill>
              </a:defRPr>
            </a:lvl6pPr>
            <a:lvl7pPr lvl="6">
              <a:lnSpc>
                <a:spcPct val="100000"/>
              </a:lnSpc>
              <a:spcBef>
                <a:spcPts val="0"/>
              </a:spcBef>
              <a:spcAft>
                <a:spcPts val="0"/>
              </a:spcAft>
              <a:buClr>
                <a:schemeClr val="lt1"/>
              </a:buClr>
              <a:buSzPts val="2100"/>
              <a:buNone/>
              <a:defRPr sz="2100">
                <a:solidFill>
                  <a:schemeClr val="lt1"/>
                </a:solidFill>
              </a:defRPr>
            </a:lvl7pPr>
            <a:lvl8pPr lvl="7">
              <a:lnSpc>
                <a:spcPct val="100000"/>
              </a:lnSpc>
              <a:spcBef>
                <a:spcPts val="0"/>
              </a:spcBef>
              <a:spcAft>
                <a:spcPts val="0"/>
              </a:spcAft>
              <a:buClr>
                <a:schemeClr val="lt1"/>
              </a:buClr>
              <a:buSzPts val="2100"/>
              <a:buNone/>
              <a:defRPr sz="2100">
                <a:solidFill>
                  <a:schemeClr val="lt1"/>
                </a:solidFill>
              </a:defRPr>
            </a:lvl8pPr>
            <a:lvl9pPr lvl="8">
              <a:lnSpc>
                <a:spcPct val="100000"/>
              </a:lnSpc>
              <a:spcBef>
                <a:spcPts val="0"/>
              </a:spcBef>
              <a:spcAft>
                <a:spcPts val="0"/>
              </a:spcAft>
              <a:buClr>
                <a:schemeClr val="lt1"/>
              </a:buClr>
              <a:buSzPts val="2100"/>
              <a:buNone/>
              <a:defRPr sz="2100">
                <a:solidFill>
                  <a:schemeClr val="lt1"/>
                </a:solidFill>
              </a:defRPr>
            </a:lvl9pPr>
          </a:lstStyle>
          <a:p/>
        </p:txBody>
      </p:sp>
      <p:sp>
        <p:nvSpPr>
          <p:cNvPr id="18" name="Google Shape;18;p2"/>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dk1"/>
        </a:solidFill>
      </p:bgPr>
    </p:bg>
    <p:spTree>
      <p:nvGrpSpPr>
        <p:cNvPr id="69" name="Shape 69"/>
        <p:cNvGrpSpPr/>
        <p:nvPr/>
      </p:nvGrpSpPr>
      <p:grpSpPr>
        <a:xfrm>
          <a:off x="0" y="0"/>
          <a:ext cx="0" cy="0"/>
          <a:chOff x="0" y="0"/>
          <a:chExt cx="0" cy="0"/>
        </a:xfrm>
      </p:grpSpPr>
      <p:grpSp>
        <p:nvGrpSpPr>
          <p:cNvPr id="70" name="Google Shape;70;p11"/>
          <p:cNvGrpSpPr/>
          <p:nvPr/>
        </p:nvGrpSpPr>
        <p:grpSpPr>
          <a:xfrm>
            <a:off x="6098378" y="5"/>
            <a:ext cx="3045625" cy="2030570"/>
            <a:chOff x="6098378" y="5"/>
            <a:chExt cx="3045625" cy="2030570"/>
          </a:xfrm>
        </p:grpSpPr>
        <p:sp>
          <p:nvSpPr>
            <p:cNvPr id="71" name="Google Shape;71;p11"/>
            <p:cNvSpPr/>
            <p:nvPr/>
          </p:nvSpPr>
          <p:spPr>
            <a:xfrm>
              <a:off x="8128803" y="16"/>
              <a:ext cx="1015200" cy="10152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11"/>
            <p:cNvSpPr/>
            <p:nvPr/>
          </p:nvSpPr>
          <p:spPr>
            <a:xfrm flipH="1">
              <a:off x="7113463" y="5"/>
              <a:ext cx="1015200" cy="1015200"/>
            </a:xfrm>
            <a:prstGeom prst="rtTriangl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11"/>
            <p:cNvSpPr/>
            <p:nvPr/>
          </p:nvSpPr>
          <p:spPr>
            <a:xfrm flipH="1" rot="10800000">
              <a:off x="7113588" y="107"/>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11"/>
            <p:cNvSpPr/>
            <p:nvPr/>
          </p:nvSpPr>
          <p:spPr>
            <a:xfrm rot="10800000">
              <a:off x="6098378" y="97"/>
              <a:ext cx="1015200" cy="10152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11"/>
            <p:cNvSpPr/>
            <p:nvPr/>
          </p:nvSpPr>
          <p:spPr>
            <a:xfrm rot="10800000">
              <a:off x="8128789" y="1015375"/>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76" name="Google Shape;76;p11"/>
          <p:cNvSpPr txBox="1"/>
          <p:nvPr>
            <p:ph hasCustomPrompt="1" type="title"/>
          </p:nvPr>
        </p:nvSpPr>
        <p:spPr>
          <a:xfrm>
            <a:off x="311700" y="1256050"/>
            <a:ext cx="8520600" cy="2030700"/>
          </a:xfrm>
          <a:prstGeom prst="rect">
            <a:avLst/>
          </a:prstGeom>
        </p:spPr>
        <p:txBody>
          <a:bodyPr anchorCtr="0" anchor="b" bIns="91425" lIns="91425" spcFirstLastPara="1" rIns="91425" wrap="square" tIns="91425">
            <a:normAutofit/>
          </a:bodyPr>
          <a:lstStyle>
            <a:lvl1pPr lvl="0" algn="ctr">
              <a:spcBef>
                <a:spcPts val="0"/>
              </a:spcBef>
              <a:spcAft>
                <a:spcPts val="0"/>
              </a:spcAft>
              <a:buClr>
                <a:schemeClr val="lt1"/>
              </a:buClr>
              <a:buSzPts val="12000"/>
              <a:buNone/>
              <a:defRPr sz="12000">
                <a:solidFill>
                  <a:schemeClr val="lt1"/>
                </a:solidFill>
              </a:defRPr>
            </a:lvl1pPr>
            <a:lvl2pPr lvl="1" algn="ctr">
              <a:spcBef>
                <a:spcPts val="0"/>
              </a:spcBef>
              <a:spcAft>
                <a:spcPts val="0"/>
              </a:spcAft>
              <a:buClr>
                <a:schemeClr val="lt1"/>
              </a:buClr>
              <a:buSzPts val="12000"/>
              <a:buNone/>
              <a:defRPr sz="12000">
                <a:solidFill>
                  <a:schemeClr val="lt1"/>
                </a:solidFill>
              </a:defRPr>
            </a:lvl2pPr>
            <a:lvl3pPr lvl="2" algn="ctr">
              <a:spcBef>
                <a:spcPts val="0"/>
              </a:spcBef>
              <a:spcAft>
                <a:spcPts val="0"/>
              </a:spcAft>
              <a:buClr>
                <a:schemeClr val="lt1"/>
              </a:buClr>
              <a:buSzPts val="12000"/>
              <a:buNone/>
              <a:defRPr sz="12000">
                <a:solidFill>
                  <a:schemeClr val="lt1"/>
                </a:solidFill>
              </a:defRPr>
            </a:lvl3pPr>
            <a:lvl4pPr lvl="3" algn="ctr">
              <a:spcBef>
                <a:spcPts val="0"/>
              </a:spcBef>
              <a:spcAft>
                <a:spcPts val="0"/>
              </a:spcAft>
              <a:buClr>
                <a:schemeClr val="lt1"/>
              </a:buClr>
              <a:buSzPts val="12000"/>
              <a:buNone/>
              <a:defRPr sz="12000">
                <a:solidFill>
                  <a:schemeClr val="lt1"/>
                </a:solidFill>
              </a:defRPr>
            </a:lvl4pPr>
            <a:lvl5pPr lvl="4" algn="ctr">
              <a:spcBef>
                <a:spcPts val="0"/>
              </a:spcBef>
              <a:spcAft>
                <a:spcPts val="0"/>
              </a:spcAft>
              <a:buClr>
                <a:schemeClr val="lt1"/>
              </a:buClr>
              <a:buSzPts val="12000"/>
              <a:buNone/>
              <a:defRPr sz="12000">
                <a:solidFill>
                  <a:schemeClr val="lt1"/>
                </a:solidFill>
              </a:defRPr>
            </a:lvl5pPr>
            <a:lvl6pPr lvl="5" algn="ctr">
              <a:spcBef>
                <a:spcPts val="0"/>
              </a:spcBef>
              <a:spcAft>
                <a:spcPts val="0"/>
              </a:spcAft>
              <a:buClr>
                <a:schemeClr val="lt1"/>
              </a:buClr>
              <a:buSzPts val="12000"/>
              <a:buNone/>
              <a:defRPr sz="12000">
                <a:solidFill>
                  <a:schemeClr val="lt1"/>
                </a:solidFill>
              </a:defRPr>
            </a:lvl6pPr>
            <a:lvl7pPr lvl="6" algn="ctr">
              <a:spcBef>
                <a:spcPts val="0"/>
              </a:spcBef>
              <a:spcAft>
                <a:spcPts val="0"/>
              </a:spcAft>
              <a:buClr>
                <a:schemeClr val="lt1"/>
              </a:buClr>
              <a:buSzPts val="12000"/>
              <a:buNone/>
              <a:defRPr sz="12000">
                <a:solidFill>
                  <a:schemeClr val="lt1"/>
                </a:solidFill>
              </a:defRPr>
            </a:lvl7pPr>
            <a:lvl8pPr lvl="7" algn="ctr">
              <a:spcBef>
                <a:spcPts val="0"/>
              </a:spcBef>
              <a:spcAft>
                <a:spcPts val="0"/>
              </a:spcAft>
              <a:buClr>
                <a:schemeClr val="lt1"/>
              </a:buClr>
              <a:buSzPts val="12000"/>
              <a:buNone/>
              <a:defRPr sz="12000">
                <a:solidFill>
                  <a:schemeClr val="lt1"/>
                </a:solidFill>
              </a:defRPr>
            </a:lvl8pPr>
            <a:lvl9pPr lvl="8" algn="ctr">
              <a:spcBef>
                <a:spcPts val="0"/>
              </a:spcBef>
              <a:spcAft>
                <a:spcPts val="0"/>
              </a:spcAft>
              <a:buClr>
                <a:schemeClr val="lt1"/>
              </a:buClr>
              <a:buSzPts val="12000"/>
              <a:buNone/>
              <a:defRPr sz="12000">
                <a:solidFill>
                  <a:schemeClr val="lt1"/>
                </a:solidFill>
              </a:defRPr>
            </a:lvl9pPr>
          </a:lstStyle>
          <a:p>
            <a:r>
              <a:t>xx%</a:t>
            </a:r>
          </a:p>
        </p:txBody>
      </p:sp>
      <p:sp>
        <p:nvSpPr>
          <p:cNvPr id="77" name="Google Shape;77;p11"/>
          <p:cNvSpPr txBox="1"/>
          <p:nvPr>
            <p:ph idx="1" type="body"/>
          </p:nvPr>
        </p:nvSpPr>
        <p:spPr>
          <a:xfrm>
            <a:off x="311700" y="3369225"/>
            <a:ext cx="8520600" cy="12819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Clr>
                <a:schemeClr val="lt1"/>
              </a:buClr>
              <a:buSzPts val="1800"/>
              <a:buChar char="●"/>
              <a:defRPr>
                <a:solidFill>
                  <a:schemeClr val="lt1"/>
                </a:solidFill>
              </a:defRPr>
            </a:lvl1pPr>
            <a:lvl2pPr indent="-317500" lvl="1" marL="914400" algn="ctr">
              <a:spcBef>
                <a:spcPts val="0"/>
              </a:spcBef>
              <a:spcAft>
                <a:spcPts val="0"/>
              </a:spcAft>
              <a:buClr>
                <a:schemeClr val="lt1"/>
              </a:buClr>
              <a:buSzPts val="1400"/>
              <a:buChar char="○"/>
              <a:defRPr>
                <a:solidFill>
                  <a:schemeClr val="lt1"/>
                </a:solidFill>
              </a:defRPr>
            </a:lvl2pPr>
            <a:lvl3pPr indent="-317500" lvl="2" marL="1371600" algn="ctr">
              <a:spcBef>
                <a:spcPts val="0"/>
              </a:spcBef>
              <a:spcAft>
                <a:spcPts val="0"/>
              </a:spcAft>
              <a:buClr>
                <a:schemeClr val="lt1"/>
              </a:buClr>
              <a:buSzPts val="1400"/>
              <a:buChar char="■"/>
              <a:defRPr>
                <a:solidFill>
                  <a:schemeClr val="lt1"/>
                </a:solidFill>
              </a:defRPr>
            </a:lvl3pPr>
            <a:lvl4pPr indent="-317500" lvl="3" marL="1828800" algn="ctr">
              <a:spcBef>
                <a:spcPts val="0"/>
              </a:spcBef>
              <a:spcAft>
                <a:spcPts val="0"/>
              </a:spcAft>
              <a:buClr>
                <a:schemeClr val="lt1"/>
              </a:buClr>
              <a:buSzPts val="1400"/>
              <a:buChar char="●"/>
              <a:defRPr>
                <a:solidFill>
                  <a:schemeClr val="lt1"/>
                </a:solidFill>
              </a:defRPr>
            </a:lvl4pPr>
            <a:lvl5pPr indent="-317500" lvl="4" marL="2286000" algn="ctr">
              <a:spcBef>
                <a:spcPts val="0"/>
              </a:spcBef>
              <a:spcAft>
                <a:spcPts val="0"/>
              </a:spcAft>
              <a:buClr>
                <a:schemeClr val="lt1"/>
              </a:buClr>
              <a:buSzPts val="1400"/>
              <a:buChar char="○"/>
              <a:defRPr>
                <a:solidFill>
                  <a:schemeClr val="lt1"/>
                </a:solidFill>
              </a:defRPr>
            </a:lvl5pPr>
            <a:lvl6pPr indent="-317500" lvl="5" marL="2743200" algn="ctr">
              <a:spcBef>
                <a:spcPts val="0"/>
              </a:spcBef>
              <a:spcAft>
                <a:spcPts val="0"/>
              </a:spcAft>
              <a:buClr>
                <a:schemeClr val="lt1"/>
              </a:buClr>
              <a:buSzPts val="1400"/>
              <a:buChar char="■"/>
              <a:defRPr>
                <a:solidFill>
                  <a:schemeClr val="lt1"/>
                </a:solidFill>
              </a:defRPr>
            </a:lvl6pPr>
            <a:lvl7pPr indent="-317500" lvl="6" marL="3200400" algn="ctr">
              <a:spcBef>
                <a:spcPts val="0"/>
              </a:spcBef>
              <a:spcAft>
                <a:spcPts val="0"/>
              </a:spcAft>
              <a:buClr>
                <a:schemeClr val="lt1"/>
              </a:buClr>
              <a:buSzPts val="1400"/>
              <a:buChar char="●"/>
              <a:defRPr>
                <a:solidFill>
                  <a:schemeClr val="lt1"/>
                </a:solidFill>
              </a:defRPr>
            </a:lvl7pPr>
            <a:lvl8pPr indent="-317500" lvl="7" marL="3657600" algn="ctr">
              <a:spcBef>
                <a:spcPts val="0"/>
              </a:spcBef>
              <a:spcAft>
                <a:spcPts val="0"/>
              </a:spcAft>
              <a:buClr>
                <a:schemeClr val="lt1"/>
              </a:buClr>
              <a:buSzPts val="1400"/>
              <a:buChar char="○"/>
              <a:defRPr>
                <a:solidFill>
                  <a:schemeClr val="lt1"/>
                </a:solidFill>
              </a:defRPr>
            </a:lvl8pPr>
            <a:lvl9pPr indent="-317500" lvl="8" marL="4114800" algn="ctr">
              <a:spcBef>
                <a:spcPts val="0"/>
              </a:spcBef>
              <a:spcAft>
                <a:spcPts val="0"/>
              </a:spcAft>
              <a:buClr>
                <a:schemeClr val="lt1"/>
              </a:buClr>
              <a:buSzPts val="1400"/>
              <a:buChar char="■"/>
              <a:defRPr>
                <a:solidFill>
                  <a:schemeClr val="lt1"/>
                </a:solidFill>
              </a:defRPr>
            </a:lvl9pPr>
          </a:lstStyle>
          <a:p/>
        </p:txBody>
      </p:sp>
      <p:sp>
        <p:nvSpPr>
          <p:cNvPr id="78" name="Google Shape;78;p11"/>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79" name="Shape 79"/>
        <p:cNvGrpSpPr/>
        <p:nvPr/>
      </p:nvGrpSpPr>
      <p:grpSpPr>
        <a:xfrm>
          <a:off x="0" y="0"/>
          <a:ext cx="0" cy="0"/>
          <a:chOff x="0" y="0"/>
          <a:chExt cx="0" cy="0"/>
        </a:xfrm>
      </p:grpSpPr>
      <p:sp>
        <p:nvSpPr>
          <p:cNvPr id="80" name="Google Shape;80;p12"/>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19" name="Shape 19"/>
        <p:cNvGrpSpPr/>
        <p:nvPr/>
      </p:nvGrpSpPr>
      <p:grpSpPr>
        <a:xfrm>
          <a:off x="0" y="0"/>
          <a:ext cx="0" cy="0"/>
          <a:chOff x="0" y="0"/>
          <a:chExt cx="0" cy="0"/>
        </a:xfrm>
      </p:grpSpPr>
      <p:grpSp>
        <p:nvGrpSpPr>
          <p:cNvPr id="20" name="Google Shape;20;p3"/>
          <p:cNvGrpSpPr/>
          <p:nvPr/>
        </p:nvGrpSpPr>
        <p:grpSpPr>
          <a:xfrm>
            <a:off x="6098378" y="5"/>
            <a:ext cx="3045625" cy="2030570"/>
            <a:chOff x="6098378" y="5"/>
            <a:chExt cx="3045625" cy="2030570"/>
          </a:xfrm>
        </p:grpSpPr>
        <p:sp>
          <p:nvSpPr>
            <p:cNvPr id="21" name="Google Shape;21;p3"/>
            <p:cNvSpPr/>
            <p:nvPr/>
          </p:nvSpPr>
          <p:spPr>
            <a:xfrm>
              <a:off x="8128803" y="16"/>
              <a:ext cx="1015200" cy="10152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3"/>
            <p:cNvSpPr/>
            <p:nvPr/>
          </p:nvSpPr>
          <p:spPr>
            <a:xfrm flipH="1">
              <a:off x="7113463" y="5"/>
              <a:ext cx="1015200" cy="1015200"/>
            </a:xfrm>
            <a:prstGeom prst="rtTriangle">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3"/>
            <p:cNvSpPr/>
            <p:nvPr/>
          </p:nvSpPr>
          <p:spPr>
            <a:xfrm flipH="1" rot="10800000">
              <a:off x="7113588" y="107"/>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3"/>
            <p:cNvSpPr/>
            <p:nvPr/>
          </p:nvSpPr>
          <p:spPr>
            <a:xfrm rot="10800000">
              <a:off x="6098378" y="97"/>
              <a:ext cx="1015200" cy="10152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3"/>
            <p:cNvSpPr/>
            <p:nvPr/>
          </p:nvSpPr>
          <p:spPr>
            <a:xfrm rot="10800000">
              <a:off x="8128789" y="1015375"/>
              <a:ext cx="1015200" cy="10152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6" name="Google Shape;26;p3"/>
          <p:cNvSpPr txBox="1"/>
          <p:nvPr>
            <p:ph type="title"/>
          </p:nvPr>
        </p:nvSpPr>
        <p:spPr>
          <a:xfrm>
            <a:off x="598100" y="2152347"/>
            <a:ext cx="8222100" cy="838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4200"/>
              <a:buNone/>
              <a:defRPr sz="4200">
                <a:solidFill>
                  <a:schemeClr val="lt1"/>
                </a:solidFill>
              </a:defRPr>
            </a:lvl1pPr>
            <a:lvl2pPr lvl="1">
              <a:spcBef>
                <a:spcPts val="0"/>
              </a:spcBef>
              <a:spcAft>
                <a:spcPts val="0"/>
              </a:spcAft>
              <a:buClr>
                <a:schemeClr val="lt1"/>
              </a:buClr>
              <a:buSzPts val="4200"/>
              <a:buNone/>
              <a:defRPr sz="4200">
                <a:solidFill>
                  <a:schemeClr val="lt1"/>
                </a:solidFill>
              </a:defRPr>
            </a:lvl2pPr>
            <a:lvl3pPr lvl="2">
              <a:spcBef>
                <a:spcPts val="0"/>
              </a:spcBef>
              <a:spcAft>
                <a:spcPts val="0"/>
              </a:spcAft>
              <a:buClr>
                <a:schemeClr val="lt1"/>
              </a:buClr>
              <a:buSzPts val="4200"/>
              <a:buNone/>
              <a:defRPr sz="4200">
                <a:solidFill>
                  <a:schemeClr val="lt1"/>
                </a:solidFill>
              </a:defRPr>
            </a:lvl3pPr>
            <a:lvl4pPr lvl="3">
              <a:spcBef>
                <a:spcPts val="0"/>
              </a:spcBef>
              <a:spcAft>
                <a:spcPts val="0"/>
              </a:spcAft>
              <a:buClr>
                <a:schemeClr val="lt1"/>
              </a:buClr>
              <a:buSzPts val="4200"/>
              <a:buNone/>
              <a:defRPr sz="4200">
                <a:solidFill>
                  <a:schemeClr val="lt1"/>
                </a:solidFill>
              </a:defRPr>
            </a:lvl4pPr>
            <a:lvl5pPr lvl="4">
              <a:spcBef>
                <a:spcPts val="0"/>
              </a:spcBef>
              <a:spcAft>
                <a:spcPts val="0"/>
              </a:spcAft>
              <a:buClr>
                <a:schemeClr val="lt1"/>
              </a:buClr>
              <a:buSzPts val="4200"/>
              <a:buNone/>
              <a:defRPr sz="4200">
                <a:solidFill>
                  <a:schemeClr val="lt1"/>
                </a:solidFill>
              </a:defRPr>
            </a:lvl5pPr>
            <a:lvl6pPr lvl="5">
              <a:spcBef>
                <a:spcPts val="0"/>
              </a:spcBef>
              <a:spcAft>
                <a:spcPts val="0"/>
              </a:spcAft>
              <a:buClr>
                <a:schemeClr val="lt1"/>
              </a:buClr>
              <a:buSzPts val="4200"/>
              <a:buNone/>
              <a:defRPr sz="4200">
                <a:solidFill>
                  <a:schemeClr val="lt1"/>
                </a:solidFill>
              </a:defRPr>
            </a:lvl6pPr>
            <a:lvl7pPr lvl="6">
              <a:spcBef>
                <a:spcPts val="0"/>
              </a:spcBef>
              <a:spcAft>
                <a:spcPts val="0"/>
              </a:spcAft>
              <a:buClr>
                <a:schemeClr val="lt1"/>
              </a:buClr>
              <a:buSzPts val="4200"/>
              <a:buNone/>
              <a:defRPr sz="4200">
                <a:solidFill>
                  <a:schemeClr val="lt1"/>
                </a:solidFill>
              </a:defRPr>
            </a:lvl7pPr>
            <a:lvl8pPr lvl="7">
              <a:spcBef>
                <a:spcPts val="0"/>
              </a:spcBef>
              <a:spcAft>
                <a:spcPts val="0"/>
              </a:spcAft>
              <a:buClr>
                <a:schemeClr val="lt1"/>
              </a:buClr>
              <a:buSzPts val="4200"/>
              <a:buNone/>
              <a:defRPr sz="4200">
                <a:solidFill>
                  <a:schemeClr val="lt1"/>
                </a:solidFill>
              </a:defRPr>
            </a:lvl8pPr>
            <a:lvl9pPr lvl="8">
              <a:spcBef>
                <a:spcPts val="0"/>
              </a:spcBef>
              <a:spcAft>
                <a:spcPts val="0"/>
              </a:spcAft>
              <a:buClr>
                <a:schemeClr val="lt1"/>
              </a:buClr>
              <a:buSzPts val="4200"/>
              <a:buNone/>
              <a:defRPr sz="4200">
                <a:solidFill>
                  <a:schemeClr val="lt1"/>
                </a:solidFill>
              </a:defRPr>
            </a:lvl9pPr>
          </a:lstStyle>
          <a:p/>
        </p:txBody>
      </p:sp>
      <p:sp>
        <p:nvSpPr>
          <p:cNvPr id="27" name="Google Shape;27;p3"/>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8" name="Shape 28"/>
        <p:cNvGrpSpPr/>
        <p:nvPr/>
      </p:nvGrpSpPr>
      <p:grpSpPr>
        <a:xfrm>
          <a:off x="0" y="0"/>
          <a:ext cx="0" cy="0"/>
          <a:chOff x="0" y="0"/>
          <a:chExt cx="0" cy="0"/>
        </a:xfrm>
      </p:grpSpPr>
      <p:grpSp>
        <p:nvGrpSpPr>
          <p:cNvPr id="29" name="Google Shape;29;p4"/>
          <p:cNvGrpSpPr/>
          <p:nvPr/>
        </p:nvGrpSpPr>
        <p:grpSpPr>
          <a:xfrm>
            <a:off x="0" y="3903669"/>
            <a:ext cx="9144000" cy="1239925"/>
            <a:chOff x="0" y="3903669"/>
            <a:chExt cx="9144000" cy="1239925"/>
          </a:xfrm>
        </p:grpSpPr>
        <p:sp>
          <p:nvSpPr>
            <p:cNvPr id="30" name="Google Shape;30;p4"/>
            <p:cNvSpPr/>
            <p:nvPr/>
          </p:nvSpPr>
          <p:spPr>
            <a:xfrm>
              <a:off x="8154895" y="3903669"/>
              <a:ext cx="989100" cy="9879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4"/>
            <p:cNvSpPr/>
            <p:nvPr/>
          </p:nvSpPr>
          <p:spPr>
            <a:xfrm flipH="1">
              <a:off x="6181163" y="3903669"/>
              <a:ext cx="989100" cy="9879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4"/>
            <p:cNvSpPr/>
            <p:nvPr/>
          </p:nvSpPr>
          <p:spPr>
            <a:xfrm>
              <a:off x="7170274" y="3903669"/>
              <a:ext cx="989100" cy="9879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4"/>
            <p:cNvSpPr/>
            <p:nvPr/>
          </p:nvSpPr>
          <p:spPr>
            <a:xfrm rot="10800000">
              <a:off x="8154757" y="3903682"/>
              <a:ext cx="989100" cy="9879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4"/>
            <p:cNvSpPr/>
            <p:nvPr/>
          </p:nvSpPr>
          <p:spPr>
            <a:xfrm>
              <a:off x="0" y="4891594"/>
              <a:ext cx="9144000" cy="2520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5" name="Google Shape;35;p4"/>
          <p:cNvSpPr txBox="1"/>
          <p:nvPr>
            <p:ph type="title"/>
          </p:nvPr>
        </p:nvSpPr>
        <p:spPr>
          <a:xfrm>
            <a:off x="311700" y="410000"/>
            <a:ext cx="8520600" cy="6078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6" name="Google Shape;36;p4"/>
          <p:cNvSpPr txBox="1"/>
          <p:nvPr>
            <p:ph idx="1" type="body"/>
          </p:nvPr>
        </p:nvSpPr>
        <p:spPr>
          <a:xfrm>
            <a:off x="311700" y="1229875"/>
            <a:ext cx="8520600" cy="33390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37" name="Google Shape;37;p4"/>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8" name="Shape 38"/>
        <p:cNvGrpSpPr/>
        <p:nvPr/>
      </p:nvGrpSpPr>
      <p:grpSpPr>
        <a:xfrm>
          <a:off x="0" y="0"/>
          <a:ext cx="0" cy="0"/>
          <a:chOff x="0" y="0"/>
          <a:chExt cx="0" cy="0"/>
        </a:xfrm>
      </p:grpSpPr>
      <p:sp>
        <p:nvSpPr>
          <p:cNvPr id="39" name="Google Shape;39;p5"/>
          <p:cNvSpPr txBox="1"/>
          <p:nvPr>
            <p:ph type="title"/>
          </p:nvPr>
        </p:nvSpPr>
        <p:spPr>
          <a:xfrm>
            <a:off x="311700" y="410000"/>
            <a:ext cx="8520600" cy="6078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40" name="Google Shape;40;p5"/>
          <p:cNvSpPr txBox="1"/>
          <p:nvPr>
            <p:ph idx="1" type="body"/>
          </p:nvPr>
        </p:nvSpPr>
        <p:spPr>
          <a:xfrm>
            <a:off x="311700" y="1229975"/>
            <a:ext cx="3999900" cy="3339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41" name="Google Shape;41;p5"/>
          <p:cNvSpPr txBox="1"/>
          <p:nvPr>
            <p:ph idx="2" type="body"/>
          </p:nvPr>
        </p:nvSpPr>
        <p:spPr>
          <a:xfrm>
            <a:off x="4832400" y="1229975"/>
            <a:ext cx="3999900" cy="3339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42" name="Google Shape;42;p5"/>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3" name="Shape 43"/>
        <p:cNvGrpSpPr/>
        <p:nvPr/>
      </p:nvGrpSpPr>
      <p:grpSpPr>
        <a:xfrm>
          <a:off x="0" y="0"/>
          <a:ext cx="0" cy="0"/>
          <a:chOff x="0" y="0"/>
          <a:chExt cx="0" cy="0"/>
        </a:xfrm>
      </p:grpSpPr>
      <p:sp>
        <p:nvSpPr>
          <p:cNvPr id="44" name="Google Shape;44;p6"/>
          <p:cNvSpPr txBox="1"/>
          <p:nvPr>
            <p:ph type="title"/>
          </p:nvPr>
        </p:nvSpPr>
        <p:spPr>
          <a:xfrm>
            <a:off x="311700" y="410000"/>
            <a:ext cx="8520600" cy="6078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45" name="Google Shape;45;p6"/>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46" name="Shape 46"/>
        <p:cNvGrpSpPr/>
        <p:nvPr/>
      </p:nvGrpSpPr>
      <p:grpSpPr>
        <a:xfrm>
          <a:off x="0" y="0"/>
          <a:ext cx="0" cy="0"/>
          <a:chOff x="0" y="0"/>
          <a:chExt cx="0" cy="0"/>
        </a:xfrm>
      </p:grpSpPr>
      <p:sp>
        <p:nvSpPr>
          <p:cNvPr id="47" name="Google Shape;47;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8" name="Google Shape;48;p7"/>
          <p:cNvSpPr txBox="1"/>
          <p:nvPr>
            <p:ph idx="1" type="body"/>
          </p:nvPr>
        </p:nvSpPr>
        <p:spPr>
          <a:xfrm>
            <a:off x="311700" y="1465804"/>
            <a:ext cx="2808000" cy="31032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49" name="Google Shape;49;p7"/>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4"/>
        </a:solidFill>
      </p:bgPr>
    </p:bg>
    <p:spTree>
      <p:nvGrpSpPr>
        <p:cNvPr id="50" name="Shape 50"/>
        <p:cNvGrpSpPr/>
        <p:nvPr/>
      </p:nvGrpSpPr>
      <p:grpSpPr>
        <a:xfrm>
          <a:off x="0" y="0"/>
          <a:ext cx="0" cy="0"/>
          <a:chOff x="0" y="0"/>
          <a:chExt cx="0" cy="0"/>
        </a:xfrm>
      </p:grpSpPr>
      <p:grpSp>
        <p:nvGrpSpPr>
          <p:cNvPr id="51" name="Google Shape;51;p8"/>
          <p:cNvGrpSpPr/>
          <p:nvPr/>
        </p:nvGrpSpPr>
        <p:grpSpPr>
          <a:xfrm>
            <a:off x="6098378" y="5"/>
            <a:ext cx="3045625" cy="2030570"/>
            <a:chOff x="6098378" y="5"/>
            <a:chExt cx="3045625" cy="2030570"/>
          </a:xfrm>
        </p:grpSpPr>
        <p:sp>
          <p:nvSpPr>
            <p:cNvPr id="52" name="Google Shape;52;p8"/>
            <p:cNvSpPr/>
            <p:nvPr/>
          </p:nvSpPr>
          <p:spPr>
            <a:xfrm>
              <a:off x="8128803" y="16"/>
              <a:ext cx="1015200" cy="1015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8"/>
            <p:cNvSpPr/>
            <p:nvPr/>
          </p:nvSpPr>
          <p:spPr>
            <a:xfrm flipH="1">
              <a:off x="7113463" y="5"/>
              <a:ext cx="1015200" cy="10152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 name="Google Shape;54;p8"/>
            <p:cNvSpPr/>
            <p:nvPr/>
          </p:nvSpPr>
          <p:spPr>
            <a:xfrm flipH="1" rot="10800000">
              <a:off x="7113588" y="107"/>
              <a:ext cx="1015200" cy="10152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 name="Google Shape;55;p8"/>
            <p:cNvSpPr/>
            <p:nvPr/>
          </p:nvSpPr>
          <p:spPr>
            <a:xfrm rot="10800000">
              <a:off x="6098378" y="97"/>
              <a:ext cx="1015200" cy="10152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8"/>
            <p:cNvSpPr/>
            <p:nvPr/>
          </p:nvSpPr>
          <p:spPr>
            <a:xfrm rot="10800000">
              <a:off x="8128789" y="1015375"/>
              <a:ext cx="1015200" cy="1015200"/>
            </a:xfrm>
            <a:prstGeom prst="rtTriangle">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7" name="Google Shape;57;p8"/>
          <p:cNvSpPr txBox="1"/>
          <p:nvPr>
            <p:ph type="title"/>
          </p:nvPr>
        </p:nvSpPr>
        <p:spPr>
          <a:xfrm>
            <a:off x="490250" y="526350"/>
            <a:ext cx="5618700" cy="4090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p:txBody>
      </p:sp>
      <p:sp>
        <p:nvSpPr>
          <p:cNvPr id="58" name="Google Shape;58;p8"/>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59" name="Shape 59"/>
        <p:cNvGrpSpPr/>
        <p:nvPr/>
      </p:nvGrpSpPr>
      <p:grpSpPr>
        <a:xfrm>
          <a:off x="0" y="0"/>
          <a:ext cx="0" cy="0"/>
          <a:chOff x="0" y="0"/>
          <a:chExt cx="0" cy="0"/>
        </a:xfrm>
      </p:grpSpPr>
      <p:sp>
        <p:nvSpPr>
          <p:cNvPr id="60" name="Google Shape;60;p9"/>
          <p:cNvSpPr/>
          <p:nvPr/>
        </p:nvSpPr>
        <p:spPr>
          <a:xfrm>
            <a:off x="4572000" y="-175"/>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61" name="Google Shape;61;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62" name="Google Shape;62;p9"/>
          <p:cNvSpPr txBox="1"/>
          <p:nvPr>
            <p:ph type="title"/>
          </p:nvPr>
        </p:nvSpPr>
        <p:spPr>
          <a:xfrm>
            <a:off x="265500" y="1151100"/>
            <a:ext cx="4045200" cy="15645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63" name="Google Shape;63;p9"/>
          <p:cNvSpPr txBox="1"/>
          <p:nvPr>
            <p:ph idx="1" type="subTitle"/>
          </p:nvPr>
        </p:nvSpPr>
        <p:spPr>
          <a:xfrm>
            <a:off x="265500" y="2769001"/>
            <a:ext cx="4045200" cy="12693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64" name="Google Shape;64;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65" name="Google Shape;65;p9"/>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66" name="Shape 66"/>
        <p:cNvGrpSpPr/>
        <p:nvPr/>
      </p:nvGrpSpPr>
      <p:grpSpPr>
        <a:xfrm>
          <a:off x="0" y="0"/>
          <a:ext cx="0" cy="0"/>
          <a:chOff x="0" y="0"/>
          <a:chExt cx="0" cy="0"/>
        </a:xfrm>
      </p:grpSpPr>
      <p:sp>
        <p:nvSpPr>
          <p:cNvPr id="67" name="Google Shape;67;p10"/>
          <p:cNvSpPr txBox="1"/>
          <p:nvPr>
            <p:ph idx="1" type="body"/>
          </p:nvPr>
        </p:nvSpPr>
        <p:spPr>
          <a:xfrm>
            <a:off x="319500" y="4230575"/>
            <a:ext cx="5998800" cy="598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68" name="Google Shape;68;p10"/>
          <p:cNvSpPr txBox="1"/>
          <p:nvPr>
            <p:ph idx="12" type="sldNum"/>
          </p:nvPr>
        </p:nvSpPr>
        <p:spPr>
          <a:xfrm>
            <a:off x="8460431" y="4651190"/>
            <a:ext cx="548700" cy="393600"/>
          </a:xfrm>
          <a:prstGeom prst="rect">
            <a:avLst/>
          </a:prstGeom>
        </p:spPr>
        <p:txBody>
          <a:bodyPr anchorCtr="0" anchor="ctr" bIns="91425" lIns="91425" spcFirstLastPara="1" rIns="91425" wrap="square" tIns="91425">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geometric">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10000"/>
            <a:ext cx="8520600" cy="6078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1pPr>
            <a:lvl2pPr lvl="1">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2pPr>
            <a:lvl3pPr lvl="2">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3pPr>
            <a:lvl4pPr lvl="3">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4pPr>
            <a:lvl5pPr lvl="4">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5pPr>
            <a:lvl6pPr lvl="5">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6pPr>
            <a:lvl7pPr lvl="6">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7pPr>
            <a:lvl8pPr lvl="7">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8pPr>
            <a:lvl9pPr lvl="8">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9pPr>
          </a:lstStyle>
          <a:p/>
        </p:txBody>
      </p:sp>
      <p:sp>
        <p:nvSpPr>
          <p:cNvPr id="7" name="Google Shape;7;p1"/>
          <p:cNvSpPr txBox="1"/>
          <p:nvPr>
            <p:ph idx="1" type="body"/>
          </p:nvPr>
        </p:nvSpPr>
        <p:spPr>
          <a:xfrm>
            <a:off x="311700" y="1229875"/>
            <a:ext cx="8520600" cy="33390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Font typeface="Roboto"/>
              <a:buChar char="●"/>
              <a:defRPr sz="1800">
                <a:solidFill>
                  <a:schemeClr val="dk2"/>
                </a:solidFill>
                <a:latin typeface="Roboto"/>
                <a:ea typeface="Roboto"/>
                <a:cs typeface="Roboto"/>
                <a:sym typeface="Roboto"/>
              </a:defRPr>
            </a:lvl1pPr>
            <a:lvl2pPr indent="-317500" lvl="1" marL="9144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2pPr>
            <a:lvl3pPr indent="-317500" lvl="2" marL="13716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3pPr>
            <a:lvl4pPr indent="-317500" lvl="3" marL="18288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4pPr>
            <a:lvl5pPr indent="-317500" lvl="4" marL="22860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5pPr>
            <a:lvl6pPr indent="-317500" lvl="5" marL="27432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6pPr>
            <a:lvl7pPr indent="-317500" lvl="6" marL="32004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7pPr>
            <a:lvl8pPr indent="-317500" lvl="7" marL="36576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8pPr>
            <a:lvl9pPr indent="-317500" lvl="8" marL="4114800">
              <a:lnSpc>
                <a:spcPct val="115000"/>
              </a:lnSpc>
              <a:spcBef>
                <a:spcPts val="0"/>
              </a:spcBef>
              <a:spcAft>
                <a:spcPts val="0"/>
              </a:spcAft>
              <a:buClr>
                <a:schemeClr val="dk2"/>
              </a:buClr>
              <a:buSzPts val="1400"/>
              <a:buFont typeface="Roboto"/>
              <a:buChar char="■"/>
              <a:defRPr>
                <a:solidFill>
                  <a:schemeClr val="dk2"/>
                </a:solidFill>
                <a:latin typeface="Roboto"/>
                <a:ea typeface="Roboto"/>
                <a:cs typeface="Roboto"/>
                <a:sym typeface="Roboto"/>
              </a:defRPr>
            </a:lvl9pPr>
          </a:lstStyle>
          <a:p/>
        </p:txBody>
      </p:sp>
      <p:sp>
        <p:nvSpPr>
          <p:cNvPr id="8" name="Google Shape;8;p1"/>
          <p:cNvSpPr txBox="1"/>
          <p:nvPr>
            <p:ph idx="12" type="sldNum"/>
          </p:nvPr>
        </p:nvSpPr>
        <p:spPr>
          <a:xfrm>
            <a:off x="8460431" y="4651190"/>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lt1"/>
                </a:solidFill>
                <a:latin typeface="Roboto"/>
                <a:ea typeface="Roboto"/>
                <a:cs typeface="Roboto"/>
                <a:sym typeface="Roboto"/>
              </a:defRPr>
            </a:lvl1pPr>
            <a:lvl2pPr lvl="1" algn="r">
              <a:buNone/>
              <a:defRPr sz="1000">
                <a:solidFill>
                  <a:schemeClr val="lt1"/>
                </a:solidFill>
                <a:latin typeface="Roboto"/>
                <a:ea typeface="Roboto"/>
                <a:cs typeface="Roboto"/>
                <a:sym typeface="Roboto"/>
              </a:defRPr>
            </a:lvl2pPr>
            <a:lvl3pPr lvl="2" algn="r">
              <a:buNone/>
              <a:defRPr sz="1000">
                <a:solidFill>
                  <a:schemeClr val="lt1"/>
                </a:solidFill>
                <a:latin typeface="Roboto"/>
                <a:ea typeface="Roboto"/>
                <a:cs typeface="Roboto"/>
                <a:sym typeface="Roboto"/>
              </a:defRPr>
            </a:lvl3pPr>
            <a:lvl4pPr lvl="3" algn="r">
              <a:buNone/>
              <a:defRPr sz="1000">
                <a:solidFill>
                  <a:schemeClr val="lt1"/>
                </a:solidFill>
                <a:latin typeface="Roboto"/>
                <a:ea typeface="Roboto"/>
                <a:cs typeface="Roboto"/>
                <a:sym typeface="Roboto"/>
              </a:defRPr>
            </a:lvl4pPr>
            <a:lvl5pPr lvl="4" algn="r">
              <a:buNone/>
              <a:defRPr sz="1000">
                <a:solidFill>
                  <a:schemeClr val="lt1"/>
                </a:solidFill>
                <a:latin typeface="Roboto"/>
                <a:ea typeface="Roboto"/>
                <a:cs typeface="Roboto"/>
                <a:sym typeface="Roboto"/>
              </a:defRPr>
            </a:lvl5pPr>
            <a:lvl6pPr lvl="5" algn="r">
              <a:buNone/>
              <a:defRPr sz="1000">
                <a:solidFill>
                  <a:schemeClr val="lt1"/>
                </a:solidFill>
                <a:latin typeface="Roboto"/>
                <a:ea typeface="Roboto"/>
                <a:cs typeface="Roboto"/>
                <a:sym typeface="Roboto"/>
              </a:defRPr>
            </a:lvl6pPr>
            <a:lvl7pPr lvl="6" algn="r">
              <a:buNone/>
              <a:defRPr sz="1000">
                <a:solidFill>
                  <a:schemeClr val="lt1"/>
                </a:solidFill>
                <a:latin typeface="Roboto"/>
                <a:ea typeface="Roboto"/>
                <a:cs typeface="Roboto"/>
                <a:sym typeface="Roboto"/>
              </a:defRPr>
            </a:lvl7pPr>
            <a:lvl8pPr lvl="7" algn="r">
              <a:buNone/>
              <a:defRPr sz="1000">
                <a:solidFill>
                  <a:schemeClr val="lt1"/>
                </a:solidFill>
                <a:latin typeface="Roboto"/>
                <a:ea typeface="Roboto"/>
                <a:cs typeface="Roboto"/>
                <a:sym typeface="Roboto"/>
              </a:defRPr>
            </a:lvl8pPr>
            <a:lvl9pPr lvl="8" algn="r">
              <a:buNone/>
              <a:defRPr sz="1000">
                <a:solidFill>
                  <a:schemeClr val="lt1"/>
                </a:solidFill>
                <a:latin typeface="Roboto"/>
                <a:ea typeface="Roboto"/>
                <a:cs typeface="Roboto"/>
                <a:sym typeface="Robo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3.png"/><Relationship Id="rId4" Type="http://schemas.openxmlformats.org/officeDocument/2006/relationships/image" Target="../media/image2.png"/><Relationship Id="rId5"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13"/>
          <p:cNvSpPr txBox="1"/>
          <p:nvPr>
            <p:ph type="ctrTitle"/>
          </p:nvPr>
        </p:nvSpPr>
        <p:spPr>
          <a:xfrm>
            <a:off x="311708" y="1286250"/>
            <a:ext cx="8520600" cy="2052600"/>
          </a:xfrm>
          <a:prstGeom prst="rect">
            <a:avLst/>
          </a:prstGeom>
        </p:spPr>
        <p:txBody>
          <a:bodyPr anchorCtr="0" anchor="b" bIns="91425" lIns="91425" spcFirstLastPara="1" rIns="91425" wrap="square" tIns="91425">
            <a:normAutofit fontScale="90000"/>
          </a:bodyPr>
          <a:lstStyle/>
          <a:p>
            <a:pPr indent="0" lvl="0" marL="0" rtl="0" algn="l">
              <a:spcBef>
                <a:spcPts val="0"/>
              </a:spcBef>
              <a:spcAft>
                <a:spcPts val="0"/>
              </a:spcAft>
              <a:buNone/>
            </a:pPr>
            <a:r>
              <a:rPr lang="en" sz="4355"/>
              <a:t>Standards, Dropout Rates, and Increasing High School Completion Rates</a:t>
            </a:r>
            <a:endParaRPr sz="4355"/>
          </a:p>
          <a:p>
            <a:pPr indent="0" lvl="0" marL="0" rtl="0" algn="l">
              <a:spcBef>
                <a:spcPts val="0"/>
              </a:spcBef>
              <a:spcAft>
                <a:spcPts val="0"/>
              </a:spcAft>
              <a:buNone/>
            </a:pPr>
            <a:r>
              <a:rPr lang="en" sz="2644"/>
              <a:t>Brief prepared for the Wyoming State Board of Education</a:t>
            </a:r>
            <a:endParaRPr sz="2644"/>
          </a:p>
        </p:txBody>
      </p:sp>
      <p:sp>
        <p:nvSpPr>
          <p:cNvPr id="86" name="Google Shape;86;p13"/>
          <p:cNvSpPr txBox="1"/>
          <p:nvPr>
            <p:ph idx="1" type="subTitle"/>
          </p:nvPr>
        </p:nvSpPr>
        <p:spPr>
          <a:xfrm>
            <a:off x="311700" y="3769300"/>
            <a:ext cx="8520600" cy="7926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0"/>
              </a:spcAft>
              <a:buNone/>
            </a:pPr>
            <a:r>
              <a:rPr lang="en"/>
              <a:t>Vontesha Stanfield, Anhayte Guajardo, Bella Gutierrez, Lauren McKenna</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4"/>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What Market Failures do we see in the policy brief</a:t>
            </a:r>
            <a:endParaRPr/>
          </a:p>
        </p:txBody>
      </p:sp>
      <p:sp>
        <p:nvSpPr>
          <p:cNvPr id="92" name="Google Shape;92;p14"/>
          <p:cNvSpPr txBox="1"/>
          <p:nvPr>
            <p:ph idx="1" type="body"/>
          </p:nvPr>
        </p:nvSpPr>
        <p:spPr>
          <a:xfrm>
            <a:off x="311700" y="1229875"/>
            <a:ext cx="8520600" cy="3339000"/>
          </a:xfrm>
          <a:prstGeom prst="rect">
            <a:avLst/>
          </a:prstGeom>
        </p:spPr>
        <p:txBody>
          <a:bodyPr anchorCtr="0" anchor="t" bIns="91425" lIns="91425" spcFirstLastPara="1" rIns="91425" wrap="square" tIns="91425">
            <a:normAutofit fontScale="92500" lnSpcReduction="20000"/>
          </a:bodyPr>
          <a:lstStyle/>
          <a:p>
            <a:pPr indent="0" lvl="0" marL="0" rtl="0" algn="l">
              <a:spcBef>
                <a:spcPts val="0"/>
              </a:spcBef>
              <a:spcAft>
                <a:spcPts val="0"/>
              </a:spcAft>
              <a:buNone/>
            </a:pPr>
            <a:r>
              <a:rPr lang="en" u="sng">
                <a:solidFill>
                  <a:srgbClr val="000000"/>
                </a:solidFill>
              </a:rPr>
              <a:t>Equity Issue</a:t>
            </a:r>
            <a:br>
              <a:rPr lang="en" u="sng">
                <a:solidFill>
                  <a:srgbClr val="000000"/>
                </a:solidFill>
              </a:rPr>
            </a:br>
            <a:r>
              <a:rPr lang="en" sz="1200">
                <a:solidFill>
                  <a:srgbClr val="000000"/>
                </a:solidFill>
                <a:highlight>
                  <a:srgbClr val="FFFFFF"/>
                </a:highlight>
              </a:rPr>
              <a:t>The article depicts an “equal and adequate outcome” </a:t>
            </a:r>
            <a:r>
              <a:rPr lang="en" sz="1200" u="sng">
                <a:solidFill>
                  <a:srgbClr val="000000"/>
                </a:solidFill>
                <a:highlight>
                  <a:srgbClr val="FFFFFF"/>
                </a:highlight>
              </a:rPr>
              <a:t>equity</a:t>
            </a:r>
            <a:r>
              <a:rPr lang="en" sz="1200">
                <a:solidFill>
                  <a:srgbClr val="000000"/>
                </a:solidFill>
                <a:highlight>
                  <a:srgbClr val="FFFFFF"/>
                </a:highlight>
              </a:rPr>
              <a:t> issue, in the dropout rate through statistics broken down by demographic and region. </a:t>
            </a:r>
            <a:br>
              <a:rPr lang="en" sz="1200">
                <a:solidFill>
                  <a:srgbClr val="000000"/>
                </a:solidFill>
                <a:highlight>
                  <a:srgbClr val="FFFFFF"/>
                </a:highlight>
              </a:rPr>
            </a:br>
            <a:br>
              <a:rPr lang="en" sz="1200">
                <a:solidFill>
                  <a:srgbClr val="000000"/>
                </a:solidFill>
                <a:highlight>
                  <a:srgbClr val="FFFFFF"/>
                </a:highlight>
              </a:rPr>
            </a:br>
            <a:r>
              <a:rPr lang="en" sz="1200">
                <a:solidFill>
                  <a:srgbClr val="000000"/>
                </a:solidFill>
                <a:highlight>
                  <a:srgbClr val="FFFFFF"/>
                </a:highlight>
              </a:rPr>
              <a:t>-</a:t>
            </a:r>
            <a:r>
              <a:rPr lang="en" sz="1200">
                <a:solidFill>
                  <a:srgbClr val="000000"/>
                </a:solidFill>
              </a:rPr>
              <a:t>As noted in the brief: “A significant achievement gap exists among the graduation rates of Wyoming’s minority students. </a:t>
            </a:r>
            <a:br>
              <a:rPr lang="en" sz="1200">
                <a:solidFill>
                  <a:srgbClr val="000000"/>
                </a:solidFill>
              </a:rPr>
            </a:br>
            <a:r>
              <a:rPr lang="en" sz="1200">
                <a:solidFill>
                  <a:srgbClr val="000000"/>
                </a:solidFill>
              </a:rPr>
              <a:t>-</a:t>
            </a:r>
            <a:r>
              <a:rPr lang="en" sz="1200">
                <a:solidFill>
                  <a:srgbClr val="000000"/>
                </a:solidFill>
                <a:highlight>
                  <a:srgbClr val="FFFFFF"/>
                </a:highlight>
              </a:rPr>
              <a:t>Since school districts are separated by region, this finding suggests that the physical or social environment of regions plays a part in hindering students’ high school completion rates in these districts.</a:t>
            </a:r>
            <a:br>
              <a:rPr lang="en" sz="1200">
                <a:solidFill>
                  <a:srgbClr val="000000"/>
                </a:solidFill>
                <a:highlight>
                  <a:srgbClr val="FFFFFF"/>
                </a:highlight>
              </a:rPr>
            </a:br>
            <a:br>
              <a:rPr lang="en" sz="1200">
                <a:solidFill>
                  <a:srgbClr val="000000"/>
                </a:solidFill>
                <a:highlight>
                  <a:srgbClr val="FFFFFF"/>
                </a:highlight>
              </a:rPr>
            </a:br>
            <a:r>
              <a:rPr lang="en" u="sng">
                <a:solidFill>
                  <a:srgbClr val="000000"/>
                </a:solidFill>
              </a:rPr>
              <a:t>Externalities Issue</a:t>
            </a:r>
            <a:br>
              <a:rPr lang="en" u="sng">
                <a:solidFill>
                  <a:srgbClr val="000000"/>
                </a:solidFill>
              </a:rPr>
            </a:br>
            <a:r>
              <a:rPr lang="en" u="sng">
                <a:solidFill>
                  <a:srgbClr val="000000"/>
                </a:solidFill>
              </a:rPr>
              <a:t>-</a:t>
            </a:r>
            <a:r>
              <a:rPr lang="en" sz="1200">
                <a:solidFill>
                  <a:srgbClr val="000000"/>
                </a:solidFill>
                <a:highlight>
                  <a:srgbClr val="FFFFFF"/>
                </a:highlight>
              </a:rPr>
              <a:t>The </a:t>
            </a:r>
            <a:r>
              <a:rPr lang="en" sz="1200">
                <a:solidFill>
                  <a:srgbClr val="000000"/>
                </a:solidFill>
                <a:highlight>
                  <a:srgbClr val="FFFFFF"/>
                </a:highlight>
              </a:rPr>
              <a:t>brief</a:t>
            </a:r>
            <a:r>
              <a:rPr lang="en" sz="1200">
                <a:solidFill>
                  <a:srgbClr val="000000"/>
                </a:solidFill>
                <a:highlight>
                  <a:srgbClr val="FFFFFF"/>
                </a:highlight>
              </a:rPr>
              <a:t> presents alarming statistics of the economic and social costs </a:t>
            </a:r>
            <a:br>
              <a:rPr lang="en" sz="1200">
                <a:solidFill>
                  <a:srgbClr val="000000"/>
                </a:solidFill>
                <a:highlight>
                  <a:srgbClr val="FFFFFF"/>
                </a:highlight>
              </a:rPr>
            </a:br>
            <a:r>
              <a:rPr lang="en" sz="1200">
                <a:solidFill>
                  <a:srgbClr val="000000"/>
                </a:solidFill>
                <a:highlight>
                  <a:srgbClr val="FFFFFF"/>
                </a:highlight>
              </a:rPr>
              <a:t>to society due to increased high school dropout rates.  </a:t>
            </a:r>
            <a:endParaRPr sz="1200">
              <a:solidFill>
                <a:srgbClr val="000000"/>
              </a:solidFill>
              <a:highlight>
                <a:srgbClr val="FFFFFF"/>
              </a:highlight>
            </a:endParaRPr>
          </a:p>
          <a:p>
            <a:pPr indent="0" lvl="0" marL="0" rtl="0" algn="l">
              <a:spcBef>
                <a:spcPts val="1200"/>
              </a:spcBef>
              <a:spcAft>
                <a:spcPts val="1200"/>
              </a:spcAft>
              <a:buNone/>
            </a:pPr>
            <a:r>
              <a:rPr lang="en" sz="1200">
                <a:solidFill>
                  <a:srgbClr val="000000"/>
                </a:solidFill>
                <a:highlight>
                  <a:srgbClr val="FFFFFF"/>
                </a:highlight>
              </a:rPr>
              <a:t>-</a:t>
            </a:r>
            <a:r>
              <a:rPr lang="en" sz="1200">
                <a:solidFill>
                  <a:srgbClr val="000000"/>
                </a:solidFill>
                <a:highlight>
                  <a:srgbClr val="FFFFFF"/>
                </a:highlight>
              </a:rPr>
              <a:t>Additionally, the brief presents an intriguing statistic on a national scale: “raising high school completion</a:t>
            </a:r>
            <a:br>
              <a:rPr lang="en" sz="1200">
                <a:solidFill>
                  <a:srgbClr val="000000"/>
                </a:solidFill>
                <a:highlight>
                  <a:srgbClr val="FFFFFF"/>
                </a:highlight>
              </a:rPr>
            </a:br>
            <a:r>
              <a:rPr lang="en" sz="1200">
                <a:solidFill>
                  <a:srgbClr val="000000"/>
                </a:solidFill>
                <a:highlight>
                  <a:srgbClr val="FFFFFF"/>
                </a:highlight>
              </a:rPr>
              <a:t> rates one percent for all men ages 20-60 would save the U.S.</a:t>
            </a:r>
            <a:br>
              <a:rPr lang="en" sz="1200">
                <a:solidFill>
                  <a:srgbClr val="000000"/>
                </a:solidFill>
                <a:highlight>
                  <a:srgbClr val="FFFFFF"/>
                </a:highlight>
              </a:rPr>
            </a:br>
            <a:r>
              <a:rPr lang="en" sz="1200">
                <a:solidFill>
                  <a:srgbClr val="000000"/>
                </a:solidFill>
                <a:highlight>
                  <a:srgbClr val="FFFFFF"/>
                </a:highlight>
              </a:rPr>
              <a:t> $1.4 billion annually in crime-related costs.2” </a:t>
            </a:r>
            <a:br>
              <a:rPr lang="en" sz="1200">
                <a:solidFill>
                  <a:srgbClr val="000000"/>
                </a:solidFill>
                <a:highlight>
                  <a:srgbClr val="FFFFFF"/>
                </a:highlight>
              </a:rPr>
            </a:br>
            <a:br>
              <a:rPr lang="en" sz="1200">
                <a:solidFill>
                  <a:srgbClr val="000000"/>
                </a:solidFill>
                <a:highlight>
                  <a:srgbClr val="FFFFFF"/>
                </a:highlight>
              </a:rPr>
            </a:br>
            <a:r>
              <a:rPr lang="en" sz="1200">
                <a:solidFill>
                  <a:srgbClr val="000000"/>
                </a:solidFill>
                <a:highlight>
                  <a:srgbClr val="FFFFFF"/>
                </a:highlight>
              </a:rPr>
              <a:t>-Government intervention is warranted here again because of the scale of the issue. </a:t>
            </a:r>
            <a:endParaRPr u="sng">
              <a:solidFill>
                <a:srgbClr val="0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15"/>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What are our proposed government </a:t>
            </a:r>
            <a:r>
              <a:rPr lang="en"/>
              <a:t>policies to address Market Failures? </a:t>
            </a:r>
            <a:endParaRPr/>
          </a:p>
        </p:txBody>
      </p:sp>
      <p:sp>
        <p:nvSpPr>
          <p:cNvPr id="98" name="Google Shape;98;p15"/>
          <p:cNvSpPr txBox="1"/>
          <p:nvPr>
            <p:ph idx="1" type="body"/>
          </p:nvPr>
        </p:nvSpPr>
        <p:spPr>
          <a:xfrm>
            <a:off x="311700" y="1229875"/>
            <a:ext cx="8587800" cy="3530100"/>
          </a:xfrm>
          <a:prstGeom prst="rect">
            <a:avLst/>
          </a:prstGeom>
        </p:spPr>
        <p:txBody>
          <a:bodyPr anchorCtr="0" anchor="t" bIns="91425" lIns="91425" spcFirstLastPara="1" rIns="91425" wrap="square" tIns="91425">
            <a:noAutofit/>
          </a:bodyPr>
          <a:lstStyle/>
          <a:p>
            <a:pPr indent="0" lvl="0" marL="0" rtl="0" algn="l">
              <a:spcBef>
                <a:spcPts val="0"/>
              </a:spcBef>
              <a:spcAft>
                <a:spcPts val="1200"/>
              </a:spcAft>
              <a:buNone/>
            </a:pPr>
            <a:br>
              <a:rPr lang="en" sz="800">
                <a:solidFill>
                  <a:srgbClr val="000000"/>
                </a:solidFill>
              </a:rPr>
            </a:br>
            <a:r>
              <a:rPr b="1" lang="en" sz="800" u="sng">
                <a:solidFill>
                  <a:srgbClr val="000000"/>
                </a:solidFill>
              </a:rPr>
              <a:t>Subsidies (to correct for Equity)</a:t>
            </a:r>
            <a:br>
              <a:rPr lang="en" sz="800">
                <a:solidFill>
                  <a:srgbClr val="000000"/>
                </a:solidFill>
              </a:rPr>
            </a:br>
            <a:r>
              <a:rPr lang="en" sz="800">
                <a:solidFill>
                  <a:srgbClr val="000000"/>
                </a:solidFill>
              </a:rPr>
              <a:t>-The education department and or school can provide subsidy for low-income students that have difficult affording school fees, tests fees, other application fees etc.</a:t>
            </a:r>
            <a:br>
              <a:rPr lang="en" sz="800">
                <a:solidFill>
                  <a:srgbClr val="000000"/>
                </a:solidFill>
              </a:rPr>
            </a:br>
            <a:r>
              <a:rPr lang="en" sz="800">
                <a:solidFill>
                  <a:srgbClr val="000000"/>
                </a:solidFill>
              </a:rPr>
              <a:t>-Subsidy for families to </a:t>
            </a:r>
            <a:r>
              <a:rPr lang="en" sz="800">
                <a:solidFill>
                  <a:srgbClr val="000000"/>
                </a:solidFill>
              </a:rPr>
              <a:t>supplement</a:t>
            </a:r>
            <a:r>
              <a:rPr lang="en" sz="800">
                <a:solidFill>
                  <a:srgbClr val="000000"/>
                </a:solidFill>
              </a:rPr>
              <a:t> </a:t>
            </a:r>
            <a:r>
              <a:rPr lang="en" sz="800">
                <a:solidFill>
                  <a:srgbClr val="000000"/>
                </a:solidFill>
              </a:rPr>
              <a:t>transportation</a:t>
            </a:r>
            <a:r>
              <a:rPr lang="en" sz="800">
                <a:solidFill>
                  <a:srgbClr val="000000"/>
                </a:solidFill>
              </a:rPr>
              <a:t> or lack thereof.</a:t>
            </a:r>
            <a:br>
              <a:rPr lang="en" sz="800">
                <a:solidFill>
                  <a:srgbClr val="000000"/>
                </a:solidFill>
              </a:rPr>
            </a:br>
            <a:r>
              <a:rPr lang="en" sz="800">
                <a:solidFill>
                  <a:srgbClr val="000000"/>
                </a:solidFill>
              </a:rPr>
              <a:t>-</a:t>
            </a:r>
            <a:r>
              <a:rPr lang="en" sz="800">
                <a:solidFill>
                  <a:srgbClr val="000000"/>
                </a:solidFill>
                <a:highlight>
                  <a:srgbClr val="FFFFFF"/>
                </a:highlight>
              </a:rPr>
              <a:t>There can also be subsidy provided for reduce or free lunch programs to address the equality issue.</a:t>
            </a:r>
            <a:br>
              <a:rPr lang="en" sz="800">
                <a:solidFill>
                  <a:srgbClr val="000000"/>
                </a:solidFill>
                <a:highlight>
                  <a:srgbClr val="FFFFFF"/>
                </a:highlight>
              </a:rPr>
            </a:br>
            <a:r>
              <a:rPr lang="en" sz="800">
                <a:solidFill>
                  <a:srgbClr val="000000"/>
                </a:solidFill>
                <a:highlight>
                  <a:srgbClr val="FFFFFF"/>
                </a:highlight>
              </a:rPr>
              <a:t>-Tax Credits</a:t>
            </a:r>
            <a:br>
              <a:rPr lang="en" sz="800">
                <a:solidFill>
                  <a:srgbClr val="000000"/>
                </a:solidFill>
                <a:highlight>
                  <a:srgbClr val="FFFFFF"/>
                </a:highlight>
              </a:rPr>
            </a:br>
            <a:br>
              <a:rPr lang="en" sz="800">
                <a:solidFill>
                  <a:srgbClr val="000000"/>
                </a:solidFill>
                <a:highlight>
                  <a:srgbClr val="FFFFFF"/>
                </a:highlight>
              </a:rPr>
            </a:br>
            <a:br>
              <a:rPr lang="en" sz="800">
                <a:solidFill>
                  <a:srgbClr val="000000"/>
                </a:solidFill>
              </a:rPr>
            </a:br>
            <a:r>
              <a:rPr b="1" lang="en" sz="800" u="sng">
                <a:solidFill>
                  <a:srgbClr val="000000"/>
                </a:solidFill>
              </a:rPr>
              <a:t>Regulations (to correct for Neg. Externalities)</a:t>
            </a:r>
            <a:br>
              <a:rPr lang="en" sz="800" u="sng">
                <a:solidFill>
                  <a:srgbClr val="000000"/>
                </a:solidFill>
              </a:rPr>
            </a:br>
            <a:r>
              <a:rPr lang="en" sz="800">
                <a:solidFill>
                  <a:srgbClr val="000000"/>
                </a:solidFill>
              </a:rPr>
              <a:t>-Government can set regulations that require schools to decrease dropout through mandates. The mandate needs to be substantive so as to reach positive intended outcome.</a:t>
            </a:r>
            <a:br>
              <a:rPr lang="en" sz="800">
                <a:solidFill>
                  <a:srgbClr val="000000"/>
                </a:solidFill>
              </a:rPr>
            </a:br>
            <a:r>
              <a:rPr lang="en" sz="800">
                <a:solidFill>
                  <a:srgbClr val="000000"/>
                </a:solidFill>
              </a:rPr>
              <a:t>-The regulation will address the neg ext. issue because, it will give certainty and is valuable when </a:t>
            </a:r>
            <a:r>
              <a:rPr lang="en" sz="800">
                <a:solidFill>
                  <a:srgbClr val="000000"/>
                </a:solidFill>
              </a:rPr>
              <a:t>there's</a:t>
            </a:r>
            <a:r>
              <a:rPr lang="en" sz="800">
                <a:solidFill>
                  <a:srgbClr val="000000"/>
                </a:solidFill>
              </a:rPr>
              <a:t> a higher risk of social damage esp in instances where dropout rates increase. </a:t>
            </a:r>
            <a:br>
              <a:rPr lang="en" sz="800">
                <a:solidFill>
                  <a:srgbClr val="000000"/>
                </a:solidFill>
              </a:rPr>
            </a:br>
            <a:br>
              <a:rPr lang="en" sz="800">
                <a:solidFill>
                  <a:srgbClr val="000000"/>
                </a:solidFill>
              </a:rPr>
            </a:br>
            <a:br>
              <a:rPr lang="en" sz="800" u="sng">
                <a:solidFill>
                  <a:srgbClr val="000000"/>
                </a:solidFill>
              </a:rPr>
            </a:br>
            <a:r>
              <a:rPr b="1" lang="en" sz="800" u="sng">
                <a:solidFill>
                  <a:srgbClr val="000000"/>
                </a:solidFill>
              </a:rPr>
              <a:t>Direct Information Provision (to correct for Neg. Externalities)</a:t>
            </a:r>
            <a:br>
              <a:rPr b="1" lang="en" sz="800" u="sng">
                <a:solidFill>
                  <a:srgbClr val="000000"/>
                </a:solidFill>
              </a:rPr>
            </a:br>
            <a:r>
              <a:rPr lang="en" sz="800">
                <a:solidFill>
                  <a:srgbClr val="000000"/>
                </a:solidFill>
                <a:highlight>
                  <a:srgbClr val="FFFFFF"/>
                </a:highlight>
              </a:rPr>
              <a:t>-To influence student and family behavior - the government can mandate that school districts share two sets of</a:t>
            </a:r>
            <a:br>
              <a:rPr lang="en" sz="800">
                <a:solidFill>
                  <a:srgbClr val="000000"/>
                </a:solidFill>
                <a:highlight>
                  <a:srgbClr val="FFFFFF"/>
                </a:highlight>
              </a:rPr>
            </a:br>
            <a:r>
              <a:rPr lang="en" sz="800">
                <a:solidFill>
                  <a:srgbClr val="000000"/>
                </a:solidFill>
                <a:highlight>
                  <a:srgbClr val="FFFFFF"/>
                </a:highlight>
              </a:rPr>
              <a:t>information</a:t>
            </a:r>
            <a:r>
              <a:rPr lang="en" sz="800">
                <a:solidFill>
                  <a:srgbClr val="000000"/>
                </a:solidFill>
                <a:highlight>
                  <a:srgbClr val="FFFFFF"/>
                </a:highlight>
              </a:rPr>
              <a:t> with families and students: the indicators of dropout, and the statistics </a:t>
            </a:r>
            <a:r>
              <a:rPr lang="en" sz="800">
                <a:solidFill>
                  <a:srgbClr val="000000"/>
                </a:solidFill>
                <a:highlight>
                  <a:srgbClr val="FFFFFF"/>
                </a:highlight>
              </a:rPr>
              <a:t>concerning</a:t>
            </a:r>
            <a:r>
              <a:rPr lang="en" sz="800">
                <a:solidFill>
                  <a:srgbClr val="000000"/>
                </a:solidFill>
                <a:highlight>
                  <a:srgbClr val="FFFFFF"/>
                </a:highlight>
              </a:rPr>
              <a:t> consequences</a:t>
            </a:r>
            <a:br>
              <a:rPr lang="en" sz="800">
                <a:solidFill>
                  <a:srgbClr val="000000"/>
                </a:solidFill>
                <a:highlight>
                  <a:srgbClr val="FFFFFF"/>
                </a:highlight>
              </a:rPr>
            </a:br>
            <a:r>
              <a:rPr lang="en" sz="800">
                <a:solidFill>
                  <a:srgbClr val="000000"/>
                </a:solidFill>
                <a:highlight>
                  <a:srgbClr val="FFFFFF"/>
                </a:highlight>
              </a:rPr>
              <a:t> for not graduating and completing high school.</a:t>
            </a:r>
            <a:br>
              <a:rPr lang="en" sz="800">
                <a:solidFill>
                  <a:srgbClr val="000000"/>
                </a:solidFill>
                <a:highlight>
                  <a:srgbClr val="FFFFFF"/>
                </a:highlight>
              </a:rPr>
            </a:br>
            <a:br>
              <a:rPr lang="en" sz="800">
                <a:solidFill>
                  <a:srgbClr val="000000"/>
                </a:solidFill>
                <a:highlight>
                  <a:srgbClr val="FFFFFF"/>
                </a:highlight>
              </a:rPr>
            </a:br>
            <a:r>
              <a:rPr lang="en" sz="800">
                <a:solidFill>
                  <a:srgbClr val="000000"/>
                </a:solidFill>
                <a:highlight>
                  <a:srgbClr val="FFFFFF"/>
                </a:highlight>
              </a:rPr>
              <a:t>-If the information is circulated to families and students in the beginning of their high school career </a:t>
            </a:r>
            <a:r>
              <a:rPr lang="en" sz="800">
                <a:solidFill>
                  <a:srgbClr val="000000"/>
                </a:solidFill>
                <a:highlight>
                  <a:srgbClr val="FFFFFF"/>
                </a:highlight>
              </a:rPr>
              <a:t>specifically</a:t>
            </a:r>
            <a:r>
              <a:rPr lang="en" sz="800">
                <a:solidFill>
                  <a:srgbClr val="000000"/>
                </a:solidFill>
                <a:highlight>
                  <a:srgbClr val="FFFFFF"/>
                </a:highlight>
              </a:rPr>
              <a:t>, </a:t>
            </a:r>
            <a:br>
              <a:rPr lang="en" sz="800">
                <a:solidFill>
                  <a:srgbClr val="000000"/>
                </a:solidFill>
                <a:highlight>
                  <a:srgbClr val="FFFFFF"/>
                </a:highlight>
              </a:rPr>
            </a:br>
            <a:r>
              <a:rPr lang="en" sz="800">
                <a:solidFill>
                  <a:srgbClr val="000000"/>
                </a:solidFill>
                <a:highlight>
                  <a:srgbClr val="FFFFFF"/>
                </a:highlight>
              </a:rPr>
              <a:t>then with this mandated information, students and parents can be </a:t>
            </a:r>
            <a:r>
              <a:rPr lang="en" sz="800">
                <a:solidFill>
                  <a:srgbClr val="000000"/>
                </a:solidFill>
                <a:highlight>
                  <a:srgbClr val="FFFFFF"/>
                </a:highlight>
              </a:rPr>
              <a:t>incentivized</a:t>
            </a:r>
            <a:r>
              <a:rPr lang="en" sz="800">
                <a:solidFill>
                  <a:srgbClr val="000000"/>
                </a:solidFill>
                <a:highlight>
                  <a:srgbClr val="FFFFFF"/>
                </a:highlight>
              </a:rPr>
              <a:t> to work toward good attendance, </a:t>
            </a:r>
            <a:br>
              <a:rPr lang="en" sz="800">
                <a:solidFill>
                  <a:srgbClr val="000000"/>
                </a:solidFill>
                <a:highlight>
                  <a:srgbClr val="FFFFFF"/>
                </a:highlight>
              </a:rPr>
            </a:br>
            <a:r>
              <a:rPr lang="en" sz="800">
                <a:solidFill>
                  <a:srgbClr val="000000"/>
                </a:solidFill>
                <a:highlight>
                  <a:srgbClr val="FFFFFF"/>
                </a:highlight>
              </a:rPr>
              <a:t>achieve goals, adequate grades, all while adhering to things like reputation and social norms. </a:t>
            </a:r>
            <a:br>
              <a:rPr lang="en" sz="800" u="sng">
                <a:solidFill>
                  <a:srgbClr val="000000"/>
                </a:solidFill>
              </a:rPr>
            </a:br>
            <a:br>
              <a:rPr lang="en" sz="800" u="sng">
                <a:solidFill>
                  <a:srgbClr val="000000"/>
                </a:solidFill>
              </a:rPr>
            </a:br>
            <a:br>
              <a:rPr lang="en" sz="800" u="sng">
                <a:solidFill>
                  <a:srgbClr val="000000"/>
                </a:solidFill>
              </a:rPr>
            </a:br>
            <a:endParaRPr sz="800" u="sng">
              <a:solidFill>
                <a:srgbClr val="0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16"/>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Market failures depicted in the policy brief</a:t>
            </a:r>
            <a:endParaRPr/>
          </a:p>
        </p:txBody>
      </p:sp>
      <p:sp>
        <p:nvSpPr>
          <p:cNvPr id="104" name="Google Shape;104;p16"/>
          <p:cNvSpPr txBox="1"/>
          <p:nvPr>
            <p:ph idx="1" type="body"/>
          </p:nvPr>
        </p:nvSpPr>
        <p:spPr>
          <a:xfrm>
            <a:off x="311700" y="1229875"/>
            <a:ext cx="8520600" cy="33390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1200"/>
              </a:spcAft>
              <a:buNone/>
            </a:pPr>
            <a:r>
              <a:rPr lang="en" u="sng">
                <a:solidFill>
                  <a:srgbClr val="000000"/>
                </a:solidFill>
              </a:rPr>
              <a:t>Neg. Externalities </a:t>
            </a:r>
            <a:br>
              <a:rPr lang="en" u="sng">
                <a:solidFill>
                  <a:srgbClr val="000000"/>
                </a:solidFill>
              </a:rPr>
            </a:br>
            <a:r>
              <a:rPr lang="en" sz="1200">
                <a:solidFill>
                  <a:srgbClr val="000000"/>
                </a:solidFill>
              </a:rPr>
              <a:t>We believe the </a:t>
            </a:r>
            <a:r>
              <a:rPr lang="en" sz="1200">
                <a:solidFill>
                  <a:srgbClr val="000000"/>
                </a:solidFill>
              </a:rPr>
              <a:t>brief</a:t>
            </a:r>
            <a:r>
              <a:rPr lang="en" sz="1200">
                <a:solidFill>
                  <a:srgbClr val="000000"/>
                </a:solidFill>
              </a:rPr>
              <a:t> first and foremost addresses Neg. Externalities as a key Market failure - they delve into all the negative outcomes high school dropouts will have on aspects of society and the </a:t>
            </a:r>
            <a:r>
              <a:rPr lang="en" sz="1200">
                <a:solidFill>
                  <a:srgbClr val="000000"/>
                </a:solidFill>
              </a:rPr>
              <a:t>countries</a:t>
            </a:r>
            <a:r>
              <a:rPr lang="en" sz="1200">
                <a:solidFill>
                  <a:srgbClr val="000000"/>
                </a:solidFill>
              </a:rPr>
              <a:t> economy including examples such as: higher unemployment, earning lower wages, more likely to be involved in criminal activity, and likely to have a greater need for public assistance, be single parents, and have children at a younger age. </a:t>
            </a:r>
            <a:br>
              <a:rPr lang="en">
                <a:solidFill>
                  <a:srgbClr val="000000"/>
                </a:solidFill>
              </a:rPr>
            </a:br>
            <a:br>
              <a:rPr lang="en">
                <a:solidFill>
                  <a:srgbClr val="000000"/>
                </a:solidFill>
              </a:rPr>
            </a:br>
            <a:r>
              <a:rPr lang="en" u="sng">
                <a:solidFill>
                  <a:srgbClr val="000000"/>
                </a:solidFill>
              </a:rPr>
              <a:t>Equity </a:t>
            </a:r>
            <a:br>
              <a:rPr lang="en" u="sng">
                <a:solidFill>
                  <a:srgbClr val="000000"/>
                </a:solidFill>
              </a:rPr>
            </a:br>
            <a:r>
              <a:rPr lang="en" sz="1200">
                <a:solidFill>
                  <a:srgbClr val="000000"/>
                </a:solidFill>
                <a:highlight>
                  <a:srgbClr val="FFFFFF"/>
                </a:highlight>
              </a:rPr>
              <a:t>The brief also </a:t>
            </a:r>
            <a:r>
              <a:rPr lang="en" sz="1200">
                <a:solidFill>
                  <a:srgbClr val="000000"/>
                </a:solidFill>
                <a:highlight>
                  <a:srgbClr val="FFFFFF"/>
                </a:highlight>
              </a:rPr>
              <a:t>identified</a:t>
            </a:r>
            <a:r>
              <a:rPr lang="en" sz="1200">
                <a:solidFill>
                  <a:srgbClr val="000000"/>
                </a:solidFill>
                <a:highlight>
                  <a:srgbClr val="FFFFFF"/>
                </a:highlight>
              </a:rPr>
              <a:t> an expressing concerns in achievement gaps between Wyoming students who are minorities, who are greatly underachieving compared to their white counterparts.</a:t>
            </a:r>
            <a:br>
              <a:rPr lang="en" sz="1200">
                <a:solidFill>
                  <a:srgbClr val="000000"/>
                </a:solidFill>
              </a:rPr>
            </a:br>
            <a:br>
              <a:rPr lang="en">
                <a:solidFill>
                  <a:srgbClr val="000000"/>
                </a:solidFill>
              </a:rPr>
            </a:br>
            <a:r>
              <a:rPr lang="en" u="sng">
                <a:solidFill>
                  <a:srgbClr val="000000"/>
                </a:solidFill>
              </a:rPr>
              <a:t>Internalities</a:t>
            </a:r>
            <a:br>
              <a:rPr lang="en" u="sng">
                <a:solidFill>
                  <a:srgbClr val="000000"/>
                </a:solidFill>
              </a:rPr>
            </a:br>
            <a:r>
              <a:rPr lang="en" sz="1200">
                <a:solidFill>
                  <a:srgbClr val="000000"/>
                </a:solidFill>
                <a:highlight>
                  <a:srgbClr val="FFFFFF"/>
                </a:highlight>
              </a:rPr>
              <a:t>Lastly, we believe that they also hinted at an Internalities Market Failure, because if a student makes the decision to </a:t>
            </a:r>
            <a:br>
              <a:rPr lang="en" sz="1200">
                <a:solidFill>
                  <a:srgbClr val="000000"/>
                </a:solidFill>
                <a:highlight>
                  <a:srgbClr val="FFFFFF"/>
                </a:highlight>
              </a:rPr>
            </a:br>
            <a:r>
              <a:rPr lang="en" sz="1200">
                <a:solidFill>
                  <a:srgbClr val="000000"/>
                </a:solidFill>
                <a:highlight>
                  <a:srgbClr val="FFFFFF"/>
                </a:highlight>
              </a:rPr>
              <a:t>drop out, this not only affects society, but it also affects their future selves. </a:t>
            </a:r>
            <a:r>
              <a:rPr lang="en" sz="1200" u="sng">
                <a:solidFill>
                  <a:srgbClr val="000000"/>
                </a:solidFill>
              </a:rPr>
              <a:t> </a:t>
            </a:r>
            <a:endParaRPr sz="1200" u="sng">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17"/>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a:t>
            </a:r>
            <a:r>
              <a:rPr lang="en"/>
              <a:t>hat are proposed government policies the brief recommended to address existing Market Failures? </a:t>
            </a:r>
            <a:endParaRPr/>
          </a:p>
          <a:p>
            <a:pPr indent="0" lvl="0" marL="0" rtl="0" algn="l">
              <a:spcBef>
                <a:spcPts val="0"/>
              </a:spcBef>
              <a:spcAft>
                <a:spcPts val="0"/>
              </a:spcAft>
              <a:buNone/>
            </a:pPr>
            <a:r>
              <a:t/>
            </a:r>
            <a:endParaRPr/>
          </a:p>
        </p:txBody>
      </p:sp>
      <p:sp>
        <p:nvSpPr>
          <p:cNvPr id="110" name="Google Shape;110;p17"/>
          <p:cNvSpPr txBox="1"/>
          <p:nvPr>
            <p:ph idx="1" type="body"/>
          </p:nvPr>
        </p:nvSpPr>
        <p:spPr>
          <a:xfrm>
            <a:off x="311700" y="1229875"/>
            <a:ext cx="8520600" cy="3339000"/>
          </a:xfrm>
          <a:prstGeom prst="rect">
            <a:avLst/>
          </a:prstGeom>
        </p:spPr>
        <p:txBody>
          <a:bodyPr anchorCtr="0" anchor="t" bIns="91425" lIns="91425" spcFirstLastPara="1" rIns="91425" wrap="square" tIns="91425">
            <a:normAutofit fontScale="92500" lnSpcReduction="20000"/>
          </a:bodyPr>
          <a:lstStyle/>
          <a:p>
            <a:pPr indent="0" lvl="0" marL="0" rtl="0" algn="l">
              <a:spcBef>
                <a:spcPts val="0"/>
              </a:spcBef>
              <a:spcAft>
                <a:spcPts val="0"/>
              </a:spcAft>
              <a:buNone/>
            </a:pPr>
            <a:br>
              <a:rPr lang="en" sz="1200" u="sng">
                <a:solidFill>
                  <a:srgbClr val="000000"/>
                </a:solidFill>
                <a:highlight>
                  <a:srgbClr val="FFFFFF"/>
                </a:highlight>
              </a:rPr>
            </a:br>
            <a:r>
              <a:rPr lang="en" sz="1400" u="sng">
                <a:solidFill>
                  <a:srgbClr val="000000"/>
                </a:solidFill>
                <a:highlight>
                  <a:srgbClr val="FFFFFF"/>
                </a:highlight>
                <a:latin typeface="Times New Roman"/>
                <a:ea typeface="Times New Roman"/>
                <a:cs typeface="Times New Roman"/>
                <a:sym typeface="Times New Roman"/>
              </a:rPr>
              <a:t>Regulations: </a:t>
            </a:r>
            <a:endParaRPr sz="1400" u="sng">
              <a:solidFill>
                <a:srgbClr val="000000"/>
              </a:solidFill>
              <a:highlight>
                <a:srgbClr val="FFFFFF"/>
              </a:highlight>
              <a:latin typeface="Times New Roman"/>
              <a:ea typeface="Times New Roman"/>
              <a:cs typeface="Times New Roman"/>
              <a:sym typeface="Times New Roman"/>
            </a:endParaRPr>
          </a:p>
          <a:p>
            <a:pPr indent="0" lvl="0" marL="0" rtl="0" algn="l">
              <a:spcBef>
                <a:spcPts val="0"/>
              </a:spcBef>
              <a:spcAft>
                <a:spcPts val="0"/>
              </a:spcAft>
              <a:buNone/>
            </a:pPr>
            <a:r>
              <a:rPr lang="en" sz="1300">
                <a:solidFill>
                  <a:srgbClr val="000000"/>
                </a:solidFill>
                <a:highlight>
                  <a:srgbClr val="FFFFFF"/>
                </a:highlight>
                <a:latin typeface="Times New Roman"/>
                <a:ea typeface="Times New Roman"/>
                <a:cs typeface="Times New Roman"/>
                <a:sym typeface="Times New Roman"/>
              </a:rPr>
              <a:t>The first recommendation the brief makes is related to “regulations and requirements,” as they suggest the implementation of providing</a:t>
            </a:r>
            <a:r>
              <a:rPr b="1" lang="en" sz="1300">
                <a:solidFill>
                  <a:srgbClr val="000000"/>
                </a:solidFill>
                <a:highlight>
                  <a:srgbClr val="FFFFFF"/>
                </a:highlight>
                <a:latin typeface="Times New Roman"/>
                <a:ea typeface="Times New Roman"/>
                <a:cs typeface="Times New Roman"/>
                <a:sym typeface="Times New Roman"/>
              </a:rPr>
              <a:t> </a:t>
            </a:r>
            <a:r>
              <a:rPr lang="en" sz="1300">
                <a:solidFill>
                  <a:srgbClr val="000000"/>
                </a:solidFill>
                <a:highlight>
                  <a:srgbClr val="FFFFFF"/>
                </a:highlight>
                <a:latin typeface="Times New Roman"/>
                <a:ea typeface="Times New Roman"/>
                <a:cs typeface="Times New Roman"/>
                <a:sym typeface="Times New Roman"/>
              </a:rPr>
              <a:t>quality standards.</a:t>
            </a:r>
            <a:br>
              <a:rPr lang="en" sz="1300">
                <a:solidFill>
                  <a:srgbClr val="000000"/>
                </a:solidFill>
                <a:highlight>
                  <a:srgbClr val="FFFFFF"/>
                </a:highlight>
                <a:latin typeface="Times New Roman"/>
                <a:ea typeface="Times New Roman"/>
                <a:cs typeface="Times New Roman"/>
                <a:sym typeface="Times New Roman"/>
              </a:rPr>
            </a:br>
            <a:r>
              <a:rPr lang="en" sz="1300">
                <a:solidFill>
                  <a:srgbClr val="000000"/>
                </a:solidFill>
                <a:highlight>
                  <a:srgbClr val="FFFFFF"/>
                </a:highlight>
                <a:latin typeface="Times New Roman"/>
                <a:ea typeface="Times New Roman"/>
                <a:cs typeface="Times New Roman"/>
                <a:sym typeface="Times New Roman"/>
              </a:rPr>
              <a:t>Though they still want to hold high schools to a rigorous standard, they want to </a:t>
            </a:r>
            <a:r>
              <a:rPr lang="en" sz="1300">
                <a:solidFill>
                  <a:srgbClr val="000000"/>
                </a:solidFill>
                <a:highlight>
                  <a:srgbClr val="FFFFFF"/>
                </a:highlight>
                <a:latin typeface="Times New Roman"/>
                <a:ea typeface="Times New Roman"/>
                <a:cs typeface="Times New Roman"/>
                <a:sym typeface="Times New Roman"/>
              </a:rPr>
              <a:t>restructure</a:t>
            </a:r>
            <a:r>
              <a:rPr lang="en" sz="1300">
                <a:solidFill>
                  <a:srgbClr val="000000"/>
                </a:solidFill>
                <a:highlight>
                  <a:srgbClr val="FFFFFF"/>
                </a:highlight>
                <a:latin typeface="Times New Roman"/>
                <a:ea typeface="Times New Roman"/>
                <a:cs typeface="Times New Roman"/>
                <a:sym typeface="Times New Roman"/>
              </a:rPr>
              <a:t> curriculum in early education, because their main conclusion is that students are dropping out because they are “bored” meaning studies should be adjusted to reflect challenges/</a:t>
            </a:r>
            <a:r>
              <a:rPr lang="en" sz="1300">
                <a:solidFill>
                  <a:srgbClr val="000000"/>
                </a:solidFill>
                <a:highlight>
                  <a:srgbClr val="FFFFFF"/>
                </a:highlight>
                <a:latin typeface="Times New Roman"/>
                <a:ea typeface="Times New Roman"/>
                <a:cs typeface="Times New Roman"/>
                <a:sym typeface="Times New Roman"/>
              </a:rPr>
              <a:t>relevance</a:t>
            </a:r>
            <a:r>
              <a:rPr lang="en" sz="1300">
                <a:solidFill>
                  <a:srgbClr val="000000"/>
                </a:solidFill>
                <a:highlight>
                  <a:srgbClr val="FFFFFF"/>
                </a:highlight>
                <a:latin typeface="Times New Roman"/>
                <a:ea typeface="Times New Roman"/>
                <a:cs typeface="Times New Roman"/>
                <a:sym typeface="Times New Roman"/>
              </a:rPr>
              <a:t> to the real world. </a:t>
            </a:r>
            <a:endParaRPr sz="1300">
              <a:solidFill>
                <a:srgbClr val="000000"/>
              </a:solidFill>
              <a:highlight>
                <a:srgbClr val="FFFFFF"/>
              </a:highlight>
              <a:latin typeface="Times New Roman"/>
              <a:ea typeface="Times New Roman"/>
              <a:cs typeface="Times New Roman"/>
              <a:sym typeface="Times New Roman"/>
            </a:endParaRPr>
          </a:p>
          <a:p>
            <a:pPr indent="0" lvl="0" marL="0" rtl="0" algn="l">
              <a:spcBef>
                <a:spcPts val="0"/>
              </a:spcBef>
              <a:spcAft>
                <a:spcPts val="0"/>
              </a:spcAft>
              <a:buNone/>
            </a:pPr>
            <a:r>
              <a:rPr lang="en" sz="1300">
                <a:solidFill>
                  <a:srgbClr val="000000"/>
                </a:solidFill>
                <a:highlight>
                  <a:srgbClr val="FFFFFF"/>
                </a:highlight>
                <a:latin typeface="Times New Roman"/>
                <a:ea typeface="Times New Roman"/>
                <a:cs typeface="Times New Roman"/>
                <a:sym typeface="Times New Roman"/>
              </a:rPr>
              <a:t>Implement as </a:t>
            </a:r>
            <a:r>
              <a:rPr lang="en" sz="1300">
                <a:solidFill>
                  <a:srgbClr val="000000"/>
                </a:solidFill>
                <a:highlight>
                  <a:srgbClr val="FFFFFF"/>
                </a:highlight>
                <a:latin typeface="Times New Roman"/>
                <a:ea typeface="Times New Roman"/>
                <a:cs typeface="Times New Roman"/>
                <a:sym typeface="Times New Roman"/>
              </a:rPr>
              <a:t>tracking</a:t>
            </a:r>
            <a:r>
              <a:rPr lang="en" sz="1300">
                <a:solidFill>
                  <a:srgbClr val="000000"/>
                </a:solidFill>
                <a:highlight>
                  <a:srgbClr val="FFFFFF"/>
                </a:highlight>
                <a:latin typeface="Times New Roman"/>
                <a:ea typeface="Times New Roman"/>
                <a:cs typeface="Times New Roman"/>
                <a:sym typeface="Times New Roman"/>
              </a:rPr>
              <a:t> system to monitor students </a:t>
            </a:r>
            <a:r>
              <a:rPr lang="en" sz="1300">
                <a:solidFill>
                  <a:srgbClr val="000000"/>
                </a:solidFill>
                <a:highlight>
                  <a:srgbClr val="FFFFFF"/>
                </a:highlight>
                <a:latin typeface="Times New Roman"/>
                <a:ea typeface="Times New Roman"/>
                <a:cs typeface="Times New Roman"/>
                <a:sym typeface="Times New Roman"/>
              </a:rPr>
              <a:t>believed</a:t>
            </a:r>
            <a:r>
              <a:rPr lang="en" sz="1300">
                <a:solidFill>
                  <a:srgbClr val="000000"/>
                </a:solidFill>
                <a:highlight>
                  <a:srgbClr val="FFFFFF"/>
                </a:highlight>
                <a:latin typeface="Times New Roman"/>
                <a:ea typeface="Times New Roman"/>
                <a:cs typeface="Times New Roman"/>
                <a:sym typeface="Times New Roman"/>
              </a:rPr>
              <a:t> to be most likely to drop out of school</a:t>
            </a:r>
            <a:endParaRPr sz="1300">
              <a:solidFill>
                <a:srgbClr val="000000"/>
              </a:solidFill>
              <a:highlight>
                <a:srgbClr val="FFFFFF"/>
              </a:highlight>
              <a:latin typeface="Times New Roman"/>
              <a:ea typeface="Times New Roman"/>
              <a:cs typeface="Times New Roman"/>
              <a:sym typeface="Times New Roman"/>
            </a:endParaRPr>
          </a:p>
          <a:p>
            <a:pPr indent="0" lvl="0" marL="0" rtl="0" algn="l">
              <a:spcBef>
                <a:spcPts val="0"/>
              </a:spcBef>
              <a:spcAft>
                <a:spcPts val="0"/>
              </a:spcAft>
              <a:buNone/>
            </a:pPr>
            <a:r>
              <a:t/>
            </a:r>
            <a:endParaRPr sz="1300">
              <a:solidFill>
                <a:srgbClr val="000000"/>
              </a:solidFill>
              <a:highlight>
                <a:srgbClr val="FFFFFF"/>
              </a:highlight>
              <a:latin typeface="Times New Roman"/>
              <a:ea typeface="Times New Roman"/>
              <a:cs typeface="Times New Roman"/>
              <a:sym typeface="Times New Roman"/>
            </a:endParaRPr>
          </a:p>
          <a:p>
            <a:pPr indent="0" lvl="0" marL="0" rtl="0" algn="l">
              <a:spcBef>
                <a:spcPts val="0"/>
              </a:spcBef>
              <a:spcAft>
                <a:spcPts val="0"/>
              </a:spcAft>
              <a:buNone/>
            </a:pPr>
            <a:r>
              <a:rPr lang="en" sz="1516" u="sng">
                <a:solidFill>
                  <a:srgbClr val="000000"/>
                </a:solidFill>
                <a:highlight>
                  <a:schemeClr val="lt1"/>
                </a:highlight>
                <a:latin typeface="Times New Roman"/>
                <a:ea typeface="Times New Roman"/>
                <a:cs typeface="Times New Roman"/>
                <a:sym typeface="Times New Roman"/>
              </a:rPr>
              <a:t>Subsidies and waivers</a:t>
            </a:r>
            <a:br>
              <a:rPr lang="en" sz="1516" u="sng">
                <a:solidFill>
                  <a:srgbClr val="000000"/>
                </a:solidFill>
                <a:highlight>
                  <a:schemeClr val="lt1"/>
                </a:highlight>
                <a:latin typeface="Times New Roman"/>
                <a:ea typeface="Times New Roman"/>
                <a:cs typeface="Times New Roman"/>
                <a:sym typeface="Times New Roman"/>
              </a:rPr>
            </a:br>
            <a:r>
              <a:rPr lang="en" sz="1300">
                <a:solidFill>
                  <a:srgbClr val="000000"/>
                </a:solidFill>
                <a:highlight>
                  <a:schemeClr val="lt1"/>
                </a:highlight>
                <a:latin typeface="Times New Roman"/>
                <a:ea typeface="Times New Roman"/>
                <a:cs typeface="Times New Roman"/>
                <a:sym typeface="Times New Roman"/>
              </a:rPr>
              <a:t>The brief recommends that schools should coordinate with social and health services to </a:t>
            </a:r>
            <a:br>
              <a:rPr lang="en" sz="1300">
                <a:solidFill>
                  <a:srgbClr val="000000"/>
                </a:solidFill>
                <a:highlight>
                  <a:schemeClr val="lt1"/>
                </a:highlight>
                <a:latin typeface="Times New Roman"/>
                <a:ea typeface="Times New Roman"/>
                <a:cs typeface="Times New Roman"/>
                <a:sym typeface="Times New Roman"/>
              </a:rPr>
            </a:br>
            <a:r>
              <a:rPr lang="en" sz="1300">
                <a:solidFill>
                  <a:srgbClr val="000000"/>
                </a:solidFill>
                <a:highlight>
                  <a:schemeClr val="lt1"/>
                </a:highlight>
                <a:latin typeface="Times New Roman"/>
                <a:ea typeface="Times New Roman"/>
                <a:cs typeface="Times New Roman"/>
                <a:sym typeface="Times New Roman"/>
              </a:rPr>
              <a:t>support other aspects of low socioeconomic students. This would directly address the school </a:t>
            </a:r>
            <a:br>
              <a:rPr lang="en" sz="1300">
                <a:solidFill>
                  <a:srgbClr val="000000"/>
                </a:solidFill>
                <a:highlight>
                  <a:schemeClr val="lt1"/>
                </a:highlight>
                <a:latin typeface="Times New Roman"/>
                <a:ea typeface="Times New Roman"/>
                <a:cs typeface="Times New Roman"/>
                <a:sym typeface="Times New Roman"/>
              </a:rPr>
            </a:br>
            <a:r>
              <a:rPr lang="en" sz="1300">
                <a:solidFill>
                  <a:srgbClr val="000000"/>
                </a:solidFill>
                <a:highlight>
                  <a:schemeClr val="lt1"/>
                </a:highlight>
                <a:latin typeface="Times New Roman"/>
                <a:ea typeface="Times New Roman"/>
                <a:cs typeface="Times New Roman"/>
                <a:sym typeface="Times New Roman"/>
              </a:rPr>
              <a:t>equity problem as waivers would most likely benefit more minority students. </a:t>
            </a:r>
            <a:br>
              <a:rPr lang="en" sz="1200">
                <a:solidFill>
                  <a:srgbClr val="000000"/>
                </a:solidFill>
                <a:highlight>
                  <a:schemeClr val="lt1"/>
                </a:highlight>
                <a:latin typeface="Times New Roman"/>
                <a:ea typeface="Times New Roman"/>
                <a:cs typeface="Times New Roman"/>
                <a:sym typeface="Times New Roman"/>
              </a:rPr>
            </a:br>
            <a:endParaRPr sz="1200">
              <a:solidFill>
                <a:srgbClr val="000000"/>
              </a:solidFill>
              <a:highlight>
                <a:srgbClr val="FFFFFF"/>
              </a:highlight>
            </a:endParaRPr>
          </a:p>
          <a:p>
            <a:pPr indent="0" lvl="0" marL="0" rtl="0" algn="l">
              <a:spcBef>
                <a:spcPts val="0"/>
              </a:spcBef>
              <a:spcAft>
                <a:spcPts val="0"/>
              </a:spcAft>
              <a:buNone/>
            </a:pPr>
            <a:br>
              <a:rPr lang="en" sz="1200">
                <a:solidFill>
                  <a:srgbClr val="000000"/>
                </a:solidFill>
                <a:highlight>
                  <a:srgbClr val="FFFFFF"/>
                </a:highlight>
              </a:rPr>
            </a:br>
            <a:endParaRPr sz="1200">
              <a:solidFill>
                <a:srgbClr val="000000"/>
              </a:solidFill>
              <a:highlight>
                <a:srgbClr val="FFFFFF"/>
              </a:highlight>
              <a:latin typeface="Times New Roman"/>
              <a:ea typeface="Times New Roman"/>
              <a:cs typeface="Times New Roman"/>
              <a:sym typeface="Times New Roman"/>
            </a:endParaRPr>
          </a:p>
          <a:p>
            <a:pPr indent="0" lvl="0" marL="0" rtl="0" algn="l">
              <a:spcBef>
                <a:spcPts val="0"/>
              </a:spcBef>
              <a:spcAft>
                <a:spcPts val="0"/>
              </a:spcAft>
              <a:buNone/>
            </a:pPr>
            <a:r>
              <a:t/>
            </a:r>
            <a:endParaRPr sz="1200">
              <a:solidFill>
                <a:srgbClr val="000000"/>
              </a:solidFill>
              <a:highlight>
                <a:srgbClr val="FFFFFF"/>
              </a:highlight>
              <a:latin typeface="Times New Roman"/>
              <a:ea typeface="Times New Roman"/>
              <a:cs typeface="Times New Roman"/>
              <a:sym typeface="Times New Roman"/>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18"/>
          <p:cNvSpPr txBox="1"/>
          <p:nvPr>
            <p:ph type="title"/>
          </p:nvPr>
        </p:nvSpPr>
        <p:spPr>
          <a:xfrm>
            <a:off x="311700" y="410000"/>
            <a:ext cx="8520600" cy="6078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Advantages</a:t>
            </a:r>
            <a:r>
              <a:rPr lang="en"/>
              <a:t> and </a:t>
            </a:r>
            <a:r>
              <a:rPr lang="en"/>
              <a:t>Disadvantages</a:t>
            </a:r>
            <a:r>
              <a:rPr lang="en"/>
              <a:t> of each general policy</a:t>
            </a:r>
            <a:endParaRPr/>
          </a:p>
        </p:txBody>
      </p:sp>
      <p:sp>
        <p:nvSpPr>
          <p:cNvPr id="116" name="Google Shape;116;p18"/>
          <p:cNvSpPr txBox="1"/>
          <p:nvPr>
            <p:ph idx="1" type="body"/>
          </p:nvPr>
        </p:nvSpPr>
        <p:spPr>
          <a:xfrm>
            <a:off x="311700" y="1017800"/>
            <a:ext cx="8700600" cy="3767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 sz="1200">
                <a:solidFill>
                  <a:srgbClr val="000000"/>
                </a:solidFill>
                <a:highlight>
                  <a:srgbClr val="FFFFFF"/>
                </a:highlight>
              </a:rPr>
              <a:t>Advantages: </a:t>
            </a:r>
            <a:endParaRPr b="1" sz="1200">
              <a:solidFill>
                <a:srgbClr val="000000"/>
              </a:solidFill>
              <a:highlight>
                <a:srgbClr val="FFFFFF"/>
              </a:highlight>
            </a:endParaRPr>
          </a:p>
          <a:p>
            <a:pPr indent="0" lvl="0" marL="0" rtl="0" algn="l">
              <a:spcBef>
                <a:spcPts val="0"/>
              </a:spcBef>
              <a:spcAft>
                <a:spcPts val="0"/>
              </a:spcAft>
              <a:buNone/>
            </a:pPr>
            <a:r>
              <a:rPr i="1" lang="en" sz="1200" u="sng">
                <a:solidFill>
                  <a:srgbClr val="000000"/>
                </a:solidFill>
                <a:highlight>
                  <a:srgbClr val="FFFFFF"/>
                </a:highlight>
              </a:rPr>
              <a:t>Regulations </a:t>
            </a:r>
            <a:br>
              <a:rPr lang="en" sz="1200">
                <a:solidFill>
                  <a:srgbClr val="000000"/>
                </a:solidFill>
                <a:highlight>
                  <a:srgbClr val="FFFFFF"/>
                </a:highlight>
              </a:rPr>
            </a:br>
            <a:r>
              <a:rPr lang="en" sz="1100">
                <a:solidFill>
                  <a:srgbClr val="000000"/>
                </a:solidFill>
                <a:highlight>
                  <a:srgbClr val="FFFFFF"/>
                </a:highlight>
              </a:rPr>
              <a:t>-The new standard </a:t>
            </a:r>
            <a:r>
              <a:rPr lang="en" sz="1100">
                <a:solidFill>
                  <a:srgbClr val="000000"/>
                </a:solidFill>
                <a:highlight>
                  <a:srgbClr val="FFFFFF"/>
                </a:highlight>
              </a:rPr>
              <a:t>curriculum</a:t>
            </a:r>
            <a:r>
              <a:rPr lang="en" sz="1100">
                <a:solidFill>
                  <a:srgbClr val="000000"/>
                </a:solidFill>
                <a:highlight>
                  <a:srgbClr val="FFFFFF"/>
                </a:highlight>
              </a:rPr>
              <a:t> is the same for every school across the districts, so the argument could be made that this is an “equitable” regulation because it is “equal opportunity for all.”</a:t>
            </a:r>
            <a:endParaRPr sz="1100">
              <a:solidFill>
                <a:srgbClr val="000000"/>
              </a:solidFill>
              <a:highlight>
                <a:srgbClr val="FFFFFF"/>
              </a:highlight>
            </a:endParaRPr>
          </a:p>
          <a:p>
            <a:pPr indent="0" lvl="0" marL="0" rtl="0" algn="l">
              <a:spcBef>
                <a:spcPts val="0"/>
              </a:spcBef>
              <a:spcAft>
                <a:spcPts val="0"/>
              </a:spcAft>
              <a:buNone/>
            </a:pPr>
            <a:r>
              <a:rPr i="1" lang="en" sz="1200" u="sng">
                <a:solidFill>
                  <a:srgbClr val="000000"/>
                </a:solidFill>
                <a:highlight>
                  <a:srgbClr val="FFFFFF"/>
                </a:highlight>
              </a:rPr>
              <a:t>Information Provision </a:t>
            </a:r>
            <a:endParaRPr i="1" sz="1200" u="sng">
              <a:solidFill>
                <a:srgbClr val="000000"/>
              </a:solidFill>
              <a:highlight>
                <a:srgbClr val="FFFFFF"/>
              </a:highlight>
            </a:endParaRPr>
          </a:p>
          <a:p>
            <a:pPr indent="0" lvl="0" marL="0" rtl="0" algn="l">
              <a:spcBef>
                <a:spcPts val="0"/>
              </a:spcBef>
              <a:spcAft>
                <a:spcPts val="0"/>
              </a:spcAft>
              <a:buNone/>
            </a:pPr>
            <a:r>
              <a:rPr lang="en" sz="1100">
                <a:solidFill>
                  <a:srgbClr val="000000"/>
                </a:solidFill>
                <a:highlight>
                  <a:srgbClr val="FFFFFF"/>
                </a:highlight>
              </a:rPr>
              <a:t>--Much like </a:t>
            </a:r>
            <a:r>
              <a:rPr lang="en" sz="1100">
                <a:solidFill>
                  <a:srgbClr val="000000"/>
                </a:solidFill>
                <a:highlight>
                  <a:srgbClr val="FFFFFF"/>
                </a:highlight>
              </a:rPr>
              <a:t>curriculum</a:t>
            </a:r>
            <a:r>
              <a:rPr lang="en" sz="1100">
                <a:solidFill>
                  <a:srgbClr val="000000"/>
                </a:solidFill>
                <a:highlight>
                  <a:srgbClr val="FFFFFF"/>
                </a:highlight>
              </a:rPr>
              <a:t> standard, the “data tracking systems” that the government wants </a:t>
            </a:r>
            <a:r>
              <a:rPr lang="en" sz="1100">
                <a:solidFill>
                  <a:srgbClr val="000000"/>
                </a:solidFill>
                <a:highlight>
                  <a:srgbClr val="FFFFFF"/>
                </a:highlight>
              </a:rPr>
              <a:t>districts</a:t>
            </a:r>
            <a:r>
              <a:rPr lang="en" sz="1100">
                <a:solidFill>
                  <a:srgbClr val="000000"/>
                </a:solidFill>
                <a:highlight>
                  <a:srgbClr val="FFFFFF"/>
                </a:highlight>
              </a:rPr>
              <a:t> to implement, would be similar across districts, so the updated technology monitoring for “at-risk” students should be a further </a:t>
            </a:r>
            <a:r>
              <a:rPr lang="en" sz="1100">
                <a:solidFill>
                  <a:srgbClr val="000000"/>
                </a:solidFill>
                <a:highlight>
                  <a:srgbClr val="FFFFFF"/>
                </a:highlight>
              </a:rPr>
              <a:t>advantage. </a:t>
            </a:r>
            <a:br>
              <a:rPr lang="en" sz="1200">
                <a:solidFill>
                  <a:srgbClr val="000000"/>
                </a:solidFill>
                <a:highlight>
                  <a:srgbClr val="FFFFFF"/>
                </a:highlight>
                <a:latin typeface="Times New Roman"/>
                <a:ea typeface="Times New Roman"/>
                <a:cs typeface="Times New Roman"/>
                <a:sym typeface="Times New Roman"/>
              </a:rPr>
            </a:br>
            <a:br>
              <a:rPr lang="en" sz="1200">
                <a:solidFill>
                  <a:srgbClr val="000000"/>
                </a:solidFill>
                <a:highlight>
                  <a:srgbClr val="FFFFFF"/>
                </a:highlight>
                <a:latin typeface="Times New Roman"/>
                <a:ea typeface="Times New Roman"/>
                <a:cs typeface="Times New Roman"/>
                <a:sym typeface="Times New Roman"/>
              </a:rPr>
            </a:br>
            <a:r>
              <a:rPr b="1" lang="en" sz="1200">
                <a:solidFill>
                  <a:srgbClr val="000000"/>
                </a:solidFill>
                <a:highlight>
                  <a:srgbClr val="FFFFFF"/>
                </a:highlight>
              </a:rPr>
              <a:t>Disadvantages</a:t>
            </a:r>
            <a:r>
              <a:rPr b="1" lang="en" sz="1200">
                <a:solidFill>
                  <a:srgbClr val="000000"/>
                </a:solidFill>
                <a:highlight>
                  <a:srgbClr val="FFFFFF"/>
                </a:highlight>
              </a:rPr>
              <a:t> </a:t>
            </a:r>
            <a:endParaRPr b="1" sz="1200">
              <a:solidFill>
                <a:srgbClr val="000000"/>
              </a:solidFill>
              <a:highlight>
                <a:srgbClr val="FFFFFF"/>
              </a:highlight>
            </a:endParaRPr>
          </a:p>
          <a:p>
            <a:pPr indent="0" lvl="0" marL="0" rtl="0" algn="l">
              <a:spcBef>
                <a:spcPts val="0"/>
              </a:spcBef>
              <a:spcAft>
                <a:spcPts val="0"/>
              </a:spcAft>
              <a:buNone/>
            </a:pPr>
            <a:r>
              <a:rPr i="1" lang="en" sz="1200" u="sng">
                <a:solidFill>
                  <a:srgbClr val="000000"/>
                </a:solidFill>
                <a:highlight>
                  <a:srgbClr val="FFFFFF"/>
                </a:highlight>
              </a:rPr>
              <a:t>Regulations</a:t>
            </a:r>
            <a:br>
              <a:rPr i="1" lang="en" sz="1100">
                <a:solidFill>
                  <a:srgbClr val="000000"/>
                </a:solidFill>
                <a:highlight>
                  <a:srgbClr val="FFFFFF"/>
                </a:highlight>
              </a:rPr>
            </a:br>
            <a:r>
              <a:rPr lang="en" sz="1100">
                <a:solidFill>
                  <a:srgbClr val="000000"/>
                </a:solidFill>
                <a:highlight>
                  <a:srgbClr val="FFFFFF"/>
                </a:highlight>
              </a:rPr>
              <a:t>-Not all students perform or learn at the same level. By enforcing that everyone throughout districts is to follow a certain curriculum (especially one that is set to increase in rigor), this may actually discourage students from attending school.</a:t>
            </a:r>
            <a:endParaRPr sz="1100">
              <a:solidFill>
                <a:srgbClr val="000000"/>
              </a:solidFill>
              <a:highlight>
                <a:srgbClr val="FFFFFF"/>
              </a:highlight>
            </a:endParaRPr>
          </a:p>
          <a:p>
            <a:pPr indent="0" lvl="0" marL="0" rtl="0" algn="l">
              <a:spcBef>
                <a:spcPts val="0"/>
              </a:spcBef>
              <a:spcAft>
                <a:spcPts val="0"/>
              </a:spcAft>
              <a:buNone/>
            </a:pPr>
            <a:r>
              <a:rPr lang="en" sz="1100">
                <a:solidFill>
                  <a:srgbClr val="000000"/>
                </a:solidFill>
                <a:highlight>
                  <a:srgbClr val="FFFFFF"/>
                </a:highlight>
              </a:rPr>
              <a:t>-Doesn’t allow for flexibility creativity of teachers personal </a:t>
            </a:r>
            <a:r>
              <a:rPr lang="en" sz="1100">
                <a:solidFill>
                  <a:srgbClr val="000000"/>
                </a:solidFill>
                <a:highlight>
                  <a:srgbClr val="FFFFFF"/>
                </a:highlight>
              </a:rPr>
              <a:t>curriculum</a:t>
            </a:r>
            <a:r>
              <a:rPr lang="en" sz="1100">
                <a:solidFill>
                  <a:srgbClr val="000000"/>
                </a:solidFill>
                <a:highlight>
                  <a:srgbClr val="FFFFFF"/>
                </a:highlight>
              </a:rPr>
              <a:t> ideas</a:t>
            </a:r>
            <a:br>
              <a:rPr lang="en" sz="1100">
                <a:solidFill>
                  <a:srgbClr val="000000"/>
                </a:solidFill>
                <a:highlight>
                  <a:srgbClr val="FFFFFF"/>
                </a:highlight>
              </a:rPr>
            </a:br>
            <a:r>
              <a:rPr lang="en" sz="1100">
                <a:solidFill>
                  <a:srgbClr val="000000"/>
                </a:solidFill>
                <a:highlight>
                  <a:srgbClr val="FFFFFF"/>
                </a:highlight>
              </a:rPr>
              <a:t>-Unclear who is setting the standard </a:t>
            </a:r>
            <a:br>
              <a:rPr lang="en" sz="1100">
                <a:solidFill>
                  <a:srgbClr val="000000"/>
                </a:solidFill>
                <a:highlight>
                  <a:srgbClr val="FFFFFF"/>
                </a:highlight>
              </a:rPr>
            </a:br>
            <a:r>
              <a:rPr i="1" lang="en" sz="1200" u="sng">
                <a:solidFill>
                  <a:srgbClr val="000000"/>
                </a:solidFill>
                <a:highlight>
                  <a:schemeClr val="lt1"/>
                </a:highlight>
              </a:rPr>
              <a:t>Information Provision </a:t>
            </a:r>
            <a:br>
              <a:rPr i="1" lang="en" sz="1100">
                <a:solidFill>
                  <a:srgbClr val="000000"/>
                </a:solidFill>
                <a:highlight>
                  <a:schemeClr val="lt1"/>
                </a:highlight>
              </a:rPr>
            </a:br>
            <a:r>
              <a:rPr lang="en" sz="1100">
                <a:solidFill>
                  <a:srgbClr val="000000"/>
                </a:solidFill>
                <a:highlight>
                  <a:schemeClr val="lt1"/>
                </a:highlight>
              </a:rPr>
              <a:t>-Teachers need to be updated and understand all aspects of the “data tracking systems.”</a:t>
            </a:r>
            <a:br>
              <a:rPr lang="en" sz="1100">
                <a:solidFill>
                  <a:srgbClr val="000000"/>
                </a:solidFill>
                <a:highlight>
                  <a:schemeClr val="lt1"/>
                </a:highlight>
              </a:rPr>
            </a:br>
            <a:r>
              <a:rPr lang="en" sz="1100">
                <a:solidFill>
                  <a:srgbClr val="000000"/>
                </a:solidFill>
                <a:highlight>
                  <a:schemeClr val="lt1"/>
                </a:highlight>
              </a:rPr>
              <a:t>-Data systems cannot account for what's going on at home. </a:t>
            </a:r>
            <a:br>
              <a:rPr lang="en" sz="1100">
                <a:solidFill>
                  <a:srgbClr val="000000"/>
                </a:solidFill>
                <a:highlight>
                  <a:schemeClr val="lt1"/>
                </a:highlight>
              </a:rPr>
            </a:br>
            <a:r>
              <a:rPr lang="en" sz="1100">
                <a:solidFill>
                  <a:srgbClr val="000000"/>
                </a:solidFill>
                <a:highlight>
                  <a:schemeClr val="lt1"/>
                </a:highlight>
              </a:rPr>
              <a:t>-Inputting data systems may come at a financial disadvantage.</a:t>
            </a:r>
            <a:endParaRPr sz="1100">
              <a:solidFill>
                <a:srgbClr val="000000"/>
              </a:solidFill>
              <a:highlight>
                <a:srgbClr val="FFFFFF"/>
              </a:highlight>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pic>
        <p:nvPicPr>
          <p:cNvPr id="121" name="Google Shape;121;p19"/>
          <p:cNvPicPr preferRelativeResize="0"/>
          <p:nvPr/>
        </p:nvPicPr>
        <p:blipFill>
          <a:blip r:embed="rId3">
            <a:alphaModFix/>
          </a:blip>
          <a:stretch>
            <a:fillRect/>
          </a:stretch>
        </p:blipFill>
        <p:spPr>
          <a:xfrm>
            <a:off x="289550" y="130275"/>
            <a:ext cx="8854448" cy="3924944"/>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pic>
        <p:nvPicPr>
          <p:cNvPr id="126" name="Google Shape;126;p20"/>
          <p:cNvPicPr preferRelativeResize="0"/>
          <p:nvPr/>
        </p:nvPicPr>
        <p:blipFill>
          <a:blip r:embed="rId3">
            <a:alphaModFix/>
          </a:blip>
          <a:stretch>
            <a:fillRect/>
          </a:stretch>
        </p:blipFill>
        <p:spPr>
          <a:xfrm>
            <a:off x="673975" y="528638"/>
            <a:ext cx="7300700" cy="4086225"/>
          </a:xfrm>
          <a:prstGeom prst="rect">
            <a:avLst/>
          </a:prstGeom>
          <a:noFill/>
          <a:ln>
            <a:noFill/>
          </a:ln>
        </p:spPr>
      </p:pic>
      <p:pic>
        <p:nvPicPr>
          <p:cNvPr id="127" name="Google Shape;127;p20"/>
          <p:cNvPicPr preferRelativeResize="0"/>
          <p:nvPr/>
        </p:nvPicPr>
        <p:blipFill>
          <a:blip r:embed="rId4">
            <a:alphaModFix/>
          </a:blip>
          <a:stretch>
            <a:fillRect/>
          </a:stretch>
        </p:blipFill>
        <p:spPr>
          <a:xfrm>
            <a:off x="673975" y="88250"/>
            <a:ext cx="3578424" cy="735125"/>
          </a:xfrm>
          <a:prstGeom prst="rect">
            <a:avLst/>
          </a:prstGeom>
          <a:noFill/>
          <a:ln>
            <a:noFill/>
          </a:ln>
        </p:spPr>
      </p:pic>
      <p:pic>
        <p:nvPicPr>
          <p:cNvPr id="128" name="Google Shape;128;p20"/>
          <p:cNvPicPr preferRelativeResize="0"/>
          <p:nvPr/>
        </p:nvPicPr>
        <p:blipFill rotWithShape="1">
          <a:blip r:embed="rId5">
            <a:alphaModFix/>
          </a:blip>
          <a:srcRect b="0" l="0" r="0" t="0"/>
          <a:stretch/>
        </p:blipFill>
        <p:spPr>
          <a:xfrm>
            <a:off x="794825" y="3293625"/>
            <a:ext cx="1009900" cy="53015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21"/>
          <p:cNvSpPr txBox="1"/>
          <p:nvPr>
            <p:ph type="title"/>
          </p:nvPr>
        </p:nvSpPr>
        <p:spPr>
          <a:xfrm>
            <a:off x="311700" y="410000"/>
            <a:ext cx="8520600" cy="607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700">
                <a:highlight>
                  <a:srgbClr val="FFFFFF"/>
                </a:highlight>
              </a:rPr>
              <a:t>Based on CAM table, which policy(s) would we recommend:</a:t>
            </a:r>
            <a:endParaRPr sz="2700"/>
          </a:p>
        </p:txBody>
      </p:sp>
      <p:sp>
        <p:nvSpPr>
          <p:cNvPr id="134" name="Google Shape;134;p21"/>
          <p:cNvSpPr txBox="1"/>
          <p:nvPr>
            <p:ph idx="1" type="body"/>
          </p:nvPr>
        </p:nvSpPr>
        <p:spPr>
          <a:xfrm>
            <a:off x="311700" y="1229875"/>
            <a:ext cx="8520600" cy="3339000"/>
          </a:xfrm>
          <a:prstGeom prst="rect">
            <a:avLst/>
          </a:prstGeom>
        </p:spPr>
        <p:txBody>
          <a:bodyPr anchorCtr="0" anchor="t" bIns="91425" lIns="91425" spcFirstLastPara="1" rIns="91425" wrap="square" tIns="91425">
            <a:normAutofit fontScale="77500" lnSpcReduction="20000"/>
          </a:bodyPr>
          <a:lstStyle/>
          <a:p>
            <a:pPr indent="0" lvl="0" marL="0" rtl="0" algn="l">
              <a:spcBef>
                <a:spcPts val="0"/>
              </a:spcBef>
              <a:spcAft>
                <a:spcPts val="0"/>
              </a:spcAft>
              <a:buNone/>
            </a:pPr>
            <a:br>
              <a:rPr lang="en" sz="1200">
                <a:solidFill>
                  <a:srgbClr val="000000"/>
                </a:solidFill>
                <a:highlight>
                  <a:srgbClr val="FFFFFF"/>
                </a:highlight>
                <a:latin typeface="Times New Roman"/>
                <a:ea typeface="Times New Roman"/>
                <a:cs typeface="Times New Roman"/>
                <a:sym typeface="Times New Roman"/>
              </a:rPr>
            </a:br>
            <a:br>
              <a:rPr lang="en" sz="1200">
                <a:solidFill>
                  <a:srgbClr val="000000"/>
                </a:solidFill>
                <a:highlight>
                  <a:srgbClr val="FFFFFF"/>
                </a:highlight>
                <a:latin typeface="Times New Roman"/>
                <a:ea typeface="Times New Roman"/>
                <a:cs typeface="Times New Roman"/>
                <a:sym typeface="Times New Roman"/>
              </a:rPr>
            </a:br>
            <a:r>
              <a:rPr lang="en" sz="1200" u="sng">
                <a:solidFill>
                  <a:srgbClr val="000000"/>
                </a:solidFill>
                <a:highlight>
                  <a:srgbClr val="FFFFFF"/>
                </a:highlight>
                <a:latin typeface="Times New Roman"/>
                <a:ea typeface="Times New Roman"/>
                <a:cs typeface="Times New Roman"/>
                <a:sym typeface="Times New Roman"/>
              </a:rPr>
              <a:t>To </a:t>
            </a:r>
            <a:r>
              <a:rPr lang="en" sz="1200" u="sng">
                <a:solidFill>
                  <a:srgbClr val="000000"/>
                </a:solidFill>
                <a:highlight>
                  <a:srgbClr val="FFFFFF"/>
                </a:highlight>
                <a:latin typeface="Times New Roman"/>
                <a:ea typeface="Times New Roman"/>
                <a:cs typeface="Times New Roman"/>
                <a:sym typeface="Times New Roman"/>
              </a:rPr>
              <a:t>address</a:t>
            </a:r>
            <a:r>
              <a:rPr lang="en" sz="1200" u="sng">
                <a:solidFill>
                  <a:srgbClr val="000000"/>
                </a:solidFill>
                <a:highlight>
                  <a:srgbClr val="FFFFFF"/>
                </a:highlight>
                <a:latin typeface="Times New Roman"/>
                <a:ea typeface="Times New Roman"/>
                <a:cs typeface="Times New Roman"/>
                <a:sym typeface="Times New Roman"/>
              </a:rPr>
              <a:t> </a:t>
            </a:r>
            <a:r>
              <a:rPr i="1" lang="en" sz="1200" u="sng">
                <a:solidFill>
                  <a:srgbClr val="000000"/>
                </a:solidFill>
                <a:highlight>
                  <a:srgbClr val="FFFFFF"/>
                </a:highlight>
                <a:latin typeface="Times New Roman"/>
                <a:ea typeface="Times New Roman"/>
                <a:cs typeface="Times New Roman"/>
                <a:sym typeface="Times New Roman"/>
              </a:rPr>
              <a:t>Negative Externalities </a:t>
            </a:r>
            <a:endParaRPr i="1" sz="1200" u="sng">
              <a:solidFill>
                <a:srgbClr val="000000"/>
              </a:solidFill>
              <a:highlight>
                <a:srgbClr val="FFFFFF"/>
              </a:highlight>
              <a:latin typeface="Times New Roman"/>
              <a:ea typeface="Times New Roman"/>
              <a:cs typeface="Times New Roman"/>
              <a:sym typeface="Times New Roman"/>
            </a:endParaRPr>
          </a:p>
          <a:p>
            <a:pPr indent="0" lvl="0" marL="0" rtl="0" algn="l">
              <a:spcBef>
                <a:spcPts val="1200"/>
              </a:spcBef>
              <a:spcAft>
                <a:spcPts val="0"/>
              </a:spcAft>
              <a:buNone/>
            </a:pPr>
            <a:r>
              <a:rPr lang="en" sz="1200">
                <a:solidFill>
                  <a:srgbClr val="000000"/>
                </a:solidFill>
                <a:highlight>
                  <a:srgbClr val="FFFFFF"/>
                </a:highlight>
                <a:latin typeface="Times New Roman"/>
                <a:ea typeface="Times New Roman"/>
                <a:cs typeface="Times New Roman"/>
                <a:sym typeface="Times New Roman"/>
              </a:rPr>
              <a:t>In the case of addressing negative externalities we </a:t>
            </a:r>
            <a:r>
              <a:rPr lang="en" sz="1200">
                <a:solidFill>
                  <a:srgbClr val="000000"/>
                </a:solidFill>
                <a:highlight>
                  <a:srgbClr val="FFFFFF"/>
                </a:highlight>
                <a:latin typeface="Times New Roman"/>
                <a:ea typeface="Times New Roman"/>
                <a:cs typeface="Times New Roman"/>
                <a:sym typeface="Times New Roman"/>
              </a:rPr>
              <a:t>recommend</a:t>
            </a:r>
            <a:r>
              <a:rPr lang="en" sz="1200">
                <a:solidFill>
                  <a:srgbClr val="000000"/>
                </a:solidFill>
                <a:highlight>
                  <a:srgbClr val="FFFFFF"/>
                </a:highlight>
                <a:latin typeface="Times New Roman"/>
                <a:ea typeface="Times New Roman"/>
                <a:cs typeface="Times New Roman"/>
                <a:sym typeface="Times New Roman"/>
              </a:rPr>
              <a:t> </a:t>
            </a:r>
            <a:r>
              <a:rPr i="1" lang="en" sz="1200" u="sng">
                <a:solidFill>
                  <a:srgbClr val="000000"/>
                </a:solidFill>
                <a:highlight>
                  <a:srgbClr val="FFFFFF"/>
                </a:highlight>
                <a:latin typeface="Times New Roman"/>
                <a:ea typeface="Times New Roman"/>
                <a:cs typeface="Times New Roman"/>
                <a:sym typeface="Times New Roman"/>
              </a:rPr>
              <a:t>regulations</a:t>
            </a:r>
            <a:r>
              <a:rPr lang="en" sz="1200">
                <a:solidFill>
                  <a:srgbClr val="000000"/>
                </a:solidFill>
                <a:highlight>
                  <a:srgbClr val="FFFFFF"/>
                </a:highlight>
                <a:latin typeface="Times New Roman"/>
                <a:ea typeface="Times New Roman"/>
                <a:cs typeface="Times New Roman"/>
                <a:sym typeface="Times New Roman"/>
              </a:rPr>
              <a:t> through the idea of the </a:t>
            </a:r>
            <a:r>
              <a:rPr lang="en" sz="1200">
                <a:solidFill>
                  <a:srgbClr val="000000"/>
                </a:solidFill>
                <a:highlight>
                  <a:srgbClr val="FFFFFF"/>
                </a:highlight>
                <a:latin typeface="Times New Roman"/>
                <a:ea typeface="Times New Roman"/>
                <a:cs typeface="Times New Roman"/>
                <a:sym typeface="Times New Roman"/>
              </a:rPr>
              <a:t>briefs</a:t>
            </a:r>
            <a:r>
              <a:rPr lang="en" sz="1200">
                <a:solidFill>
                  <a:srgbClr val="000000"/>
                </a:solidFill>
                <a:highlight>
                  <a:srgbClr val="FFFFFF"/>
                </a:highlight>
                <a:latin typeface="Times New Roman"/>
                <a:ea typeface="Times New Roman"/>
                <a:cs typeface="Times New Roman"/>
                <a:sym typeface="Times New Roman"/>
              </a:rPr>
              <a:t> measured </a:t>
            </a:r>
            <a:br>
              <a:rPr lang="en" sz="1200">
                <a:solidFill>
                  <a:srgbClr val="000000"/>
                </a:solidFill>
                <a:highlight>
                  <a:srgbClr val="FFFFFF"/>
                </a:highlight>
                <a:latin typeface="Times New Roman"/>
                <a:ea typeface="Times New Roman"/>
                <a:cs typeface="Times New Roman"/>
                <a:sym typeface="Times New Roman"/>
              </a:rPr>
            </a:br>
            <a:r>
              <a:rPr lang="en" sz="1200">
                <a:solidFill>
                  <a:srgbClr val="000000"/>
                </a:solidFill>
                <a:highlight>
                  <a:srgbClr val="FFFFFF"/>
                </a:highlight>
                <a:latin typeface="Times New Roman"/>
                <a:ea typeface="Times New Roman"/>
                <a:cs typeface="Times New Roman"/>
                <a:sym typeface="Times New Roman"/>
              </a:rPr>
              <a:t>performance</a:t>
            </a:r>
            <a:r>
              <a:rPr lang="en" sz="1200">
                <a:solidFill>
                  <a:srgbClr val="000000"/>
                </a:solidFill>
                <a:highlight>
                  <a:srgbClr val="FFFFFF"/>
                </a:highlight>
                <a:latin typeface="Times New Roman"/>
                <a:ea typeface="Times New Roman"/>
                <a:cs typeface="Times New Roman"/>
                <a:sym typeface="Times New Roman"/>
              </a:rPr>
              <a:t> standard. </a:t>
            </a:r>
            <a:br>
              <a:rPr lang="en" sz="1200">
                <a:solidFill>
                  <a:srgbClr val="000000"/>
                </a:solidFill>
                <a:highlight>
                  <a:srgbClr val="FFFFFF"/>
                </a:highlight>
                <a:latin typeface="Times New Roman"/>
                <a:ea typeface="Times New Roman"/>
                <a:cs typeface="Times New Roman"/>
                <a:sym typeface="Times New Roman"/>
              </a:rPr>
            </a:br>
            <a:r>
              <a:rPr lang="en" sz="1200">
                <a:solidFill>
                  <a:srgbClr val="000000"/>
                </a:solidFill>
                <a:highlight>
                  <a:srgbClr val="FFFFFF"/>
                </a:highlight>
                <a:latin typeface="Times New Roman"/>
                <a:ea typeface="Times New Roman"/>
                <a:cs typeface="Times New Roman"/>
                <a:sym typeface="Times New Roman"/>
              </a:rPr>
              <a:t>- By having schools </a:t>
            </a:r>
            <a:r>
              <a:rPr lang="en" sz="1200">
                <a:solidFill>
                  <a:srgbClr val="000000"/>
                </a:solidFill>
                <a:highlight>
                  <a:srgbClr val="FFFFFF"/>
                </a:highlight>
                <a:latin typeface="Times New Roman"/>
                <a:ea typeface="Times New Roman"/>
                <a:cs typeface="Times New Roman"/>
                <a:sym typeface="Times New Roman"/>
              </a:rPr>
              <a:t>providing </a:t>
            </a:r>
            <a:r>
              <a:rPr lang="en" sz="1200">
                <a:solidFill>
                  <a:srgbClr val="000000"/>
                </a:solidFill>
                <a:highlight>
                  <a:srgbClr val="FFFFFF"/>
                </a:highlight>
                <a:latin typeface="Times New Roman"/>
                <a:ea typeface="Times New Roman"/>
                <a:cs typeface="Times New Roman"/>
                <a:sym typeface="Times New Roman"/>
              </a:rPr>
              <a:t>a certain outcome as the issue is high school </a:t>
            </a:r>
            <a:r>
              <a:rPr lang="en" sz="1200">
                <a:solidFill>
                  <a:srgbClr val="000000"/>
                </a:solidFill>
                <a:highlight>
                  <a:srgbClr val="FFFFFF"/>
                </a:highlight>
                <a:latin typeface="Times New Roman"/>
                <a:ea typeface="Times New Roman"/>
                <a:cs typeface="Times New Roman"/>
                <a:sym typeface="Times New Roman"/>
              </a:rPr>
              <a:t>dropout</a:t>
            </a:r>
            <a:r>
              <a:rPr lang="en" sz="1200">
                <a:solidFill>
                  <a:srgbClr val="000000"/>
                </a:solidFill>
                <a:highlight>
                  <a:srgbClr val="FFFFFF"/>
                </a:highlight>
                <a:latin typeface="Times New Roman"/>
                <a:ea typeface="Times New Roman"/>
                <a:cs typeface="Times New Roman"/>
                <a:sym typeface="Times New Roman"/>
              </a:rPr>
              <a:t> rate,  the government can use the design standard to help high school </a:t>
            </a:r>
            <a:r>
              <a:rPr lang="en" sz="1200">
                <a:solidFill>
                  <a:srgbClr val="000000"/>
                </a:solidFill>
                <a:highlight>
                  <a:srgbClr val="FFFFFF"/>
                </a:highlight>
                <a:latin typeface="Times New Roman"/>
                <a:ea typeface="Times New Roman"/>
                <a:cs typeface="Times New Roman"/>
                <a:sym typeface="Times New Roman"/>
              </a:rPr>
              <a:t>dropout</a:t>
            </a:r>
            <a:r>
              <a:rPr lang="en" sz="1200">
                <a:solidFill>
                  <a:srgbClr val="000000"/>
                </a:solidFill>
                <a:highlight>
                  <a:srgbClr val="FFFFFF"/>
                </a:highlight>
                <a:latin typeface="Times New Roman"/>
                <a:ea typeface="Times New Roman"/>
                <a:cs typeface="Times New Roman"/>
                <a:sym typeface="Times New Roman"/>
              </a:rPr>
              <a:t> rates as they can tell school a list of things to do but it may not have an effect on the </a:t>
            </a:r>
            <a:r>
              <a:rPr lang="en" sz="1200">
                <a:solidFill>
                  <a:srgbClr val="000000"/>
                </a:solidFill>
                <a:highlight>
                  <a:srgbClr val="FFFFFF"/>
                </a:highlight>
                <a:latin typeface="Times New Roman"/>
                <a:ea typeface="Times New Roman"/>
                <a:cs typeface="Times New Roman"/>
                <a:sym typeface="Times New Roman"/>
              </a:rPr>
              <a:t>dropout</a:t>
            </a:r>
            <a:r>
              <a:rPr lang="en" sz="1200">
                <a:solidFill>
                  <a:srgbClr val="000000"/>
                </a:solidFill>
                <a:highlight>
                  <a:srgbClr val="FFFFFF"/>
                </a:highlight>
                <a:latin typeface="Times New Roman"/>
                <a:ea typeface="Times New Roman"/>
                <a:cs typeface="Times New Roman"/>
                <a:sym typeface="Times New Roman"/>
              </a:rPr>
              <a:t> rate. The government needs to set the standard in the form of outcome to deal with high school </a:t>
            </a:r>
            <a:r>
              <a:rPr lang="en" sz="1200">
                <a:solidFill>
                  <a:srgbClr val="000000"/>
                </a:solidFill>
                <a:highlight>
                  <a:srgbClr val="FFFFFF"/>
                </a:highlight>
                <a:latin typeface="Times New Roman"/>
                <a:ea typeface="Times New Roman"/>
                <a:cs typeface="Times New Roman"/>
                <a:sym typeface="Times New Roman"/>
              </a:rPr>
              <a:t>dropouts</a:t>
            </a:r>
            <a:r>
              <a:rPr lang="en" sz="1200">
                <a:solidFill>
                  <a:srgbClr val="000000"/>
                </a:solidFill>
                <a:highlight>
                  <a:srgbClr val="FFFFFF"/>
                </a:highlight>
                <a:latin typeface="Times New Roman"/>
                <a:ea typeface="Times New Roman"/>
                <a:cs typeface="Times New Roman"/>
                <a:sym typeface="Times New Roman"/>
              </a:rPr>
              <a:t>. </a:t>
            </a:r>
            <a:endParaRPr sz="1200">
              <a:solidFill>
                <a:srgbClr val="000000"/>
              </a:solidFill>
              <a:highlight>
                <a:srgbClr val="FFFFFF"/>
              </a:highlight>
              <a:latin typeface="Times New Roman"/>
              <a:ea typeface="Times New Roman"/>
              <a:cs typeface="Times New Roman"/>
              <a:sym typeface="Times New Roman"/>
            </a:endParaRPr>
          </a:p>
          <a:p>
            <a:pPr indent="0" lvl="0" marL="0" rtl="0" algn="l">
              <a:spcBef>
                <a:spcPts val="1200"/>
              </a:spcBef>
              <a:spcAft>
                <a:spcPts val="1200"/>
              </a:spcAft>
              <a:buNone/>
            </a:pPr>
            <a:r>
              <a:rPr lang="en" sz="1200" u="sng">
                <a:solidFill>
                  <a:srgbClr val="000000"/>
                </a:solidFill>
                <a:highlight>
                  <a:schemeClr val="lt1"/>
                </a:highlight>
                <a:latin typeface="Times New Roman"/>
                <a:ea typeface="Times New Roman"/>
                <a:cs typeface="Times New Roman"/>
                <a:sym typeface="Times New Roman"/>
              </a:rPr>
              <a:t>To address </a:t>
            </a:r>
            <a:r>
              <a:rPr i="1" lang="en" sz="1200" u="sng">
                <a:solidFill>
                  <a:srgbClr val="000000"/>
                </a:solidFill>
                <a:highlight>
                  <a:schemeClr val="lt1"/>
                </a:highlight>
                <a:latin typeface="Times New Roman"/>
                <a:ea typeface="Times New Roman"/>
                <a:cs typeface="Times New Roman"/>
                <a:sym typeface="Times New Roman"/>
              </a:rPr>
              <a:t>Equity</a:t>
            </a:r>
            <a:r>
              <a:rPr i="1" lang="en" sz="1200">
                <a:solidFill>
                  <a:srgbClr val="000000"/>
                </a:solidFill>
                <a:highlight>
                  <a:schemeClr val="lt1"/>
                </a:highlight>
                <a:latin typeface="Times New Roman"/>
                <a:ea typeface="Times New Roman"/>
                <a:cs typeface="Times New Roman"/>
                <a:sym typeface="Times New Roman"/>
              </a:rPr>
              <a:t> </a:t>
            </a:r>
            <a:r>
              <a:rPr lang="en" sz="1200">
                <a:solidFill>
                  <a:srgbClr val="000000"/>
                </a:solidFill>
                <a:highlight>
                  <a:schemeClr val="lt1"/>
                </a:highlight>
                <a:latin typeface="Times New Roman"/>
                <a:ea typeface="Times New Roman"/>
                <a:cs typeface="Times New Roman"/>
                <a:sym typeface="Times New Roman"/>
              </a:rPr>
              <a:t>- we recommended </a:t>
            </a:r>
            <a:r>
              <a:rPr i="1" lang="en" sz="1200" u="sng">
                <a:solidFill>
                  <a:srgbClr val="000000"/>
                </a:solidFill>
                <a:highlight>
                  <a:schemeClr val="lt1"/>
                </a:highlight>
                <a:latin typeface="Times New Roman"/>
                <a:ea typeface="Times New Roman"/>
                <a:cs typeface="Times New Roman"/>
                <a:sym typeface="Times New Roman"/>
              </a:rPr>
              <a:t>subsidies</a:t>
            </a:r>
            <a:r>
              <a:rPr lang="en" sz="1200">
                <a:solidFill>
                  <a:srgbClr val="000000"/>
                </a:solidFill>
                <a:highlight>
                  <a:schemeClr val="lt1"/>
                </a:highlight>
                <a:latin typeface="Times New Roman"/>
                <a:ea typeface="Times New Roman"/>
                <a:cs typeface="Times New Roman"/>
                <a:sym typeface="Times New Roman"/>
              </a:rPr>
              <a:t> in the form of vouchers.</a:t>
            </a:r>
            <a:br>
              <a:rPr lang="en" sz="1200">
                <a:solidFill>
                  <a:srgbClr val="000000"/>
                </a:solidFill>
                <a:highlight>
                  <a:schemeClr val="lt1"/>
                </a:highlight>
                <a:latin typeface="Times New Roman"/>
                <a:ea typeface="Times New Roman"/>
                <a:cs typeface="Times New Roman"/>
                <a:sym typeface="Times New Roman"/>
              </a:rPr>
            </a:br>
            <a:r>
              <a:rPr lang="en" sz="1200">
                <a:solidFill>
                  <a:srgbClr val="000000"/>
                </a:solidFill>
                <a:highlight>
                  <a:schemeClr val="lt1"/>
                </a:highlight>
                <a:latin typeface="Times New Roman"/>
                <a:ea typeface="Times New Roman"/>
                <a:cs typeface="Times New Roman"/>
                <a:sym typeface="Times New Roman"/>
              </a:rPr>
              <a:t> 	-Subsidies can really help low income families addressing parts of the equity issue that schools may not always account for </a:t>
            </a:r>
            <a:br>
              <a:rPr lang="en" sz="1200">
                <a:solidFill>
                  <a:srgbClr val="000000"/>
                </a:solidFill>
                <a:highlight>
                  <a:schemeClr val="lt1"/>
                </a:highlight>
                <a:latin typeface="Times New Roman"/>
                <a:ea typeface="Times New Roman"/>
                <a:cs typeface="Times New Roman"/>
                <a:sym typeface="Times New Roman"/>
              </a:rPr>
            </a:br>
            <a:r>
              <a:rPr lang="en" sz="1200">
                <a:solidFill>
                  <a:srgbClr val="000000"/>
                </a:solidFill>
                <a:highlight>
                  <a:schemeClr val="lt1"/>
                </a:highlight>
                <a:latin typeface="Times New Roman"/>
                <a:ea typeface="Times New Roman"/>
                <a:cs typeface="Times New Roman"/>
                <a:sym typeface="Times New Roman"/>
              </a:rPr>
              <a:t>(such as standardized test fees, transportation, test prep fees, school lunch programs and more)</a:t>
            </a:r>
            <a:br>
              <a:rPr lang="en" sz="1200">
                <a:solidFill>
                  <a:srgbClr val="000000"/>
                </a:solidFill>
                <a:highlight>
                  <a:schemeClr val="lt1"/>
                </a:highlight>
                <a:latin typeface="Times New Roman"/>
                <a:ea typeface="Times New Roman"/>
                <a:cs typeface="Times New Roman"/>
                <a:sym typeface="Times New Roman"/>
              </a:rPr>
            </a:br>
            <a:br>
              <a:rPr lang="en" sz="1200">
                <a:solidFill>
                  <a:srgbClr val="000000"/>
                </a:solidFill>
                <a:highlight>
                  <a:schemeClr val="lt1"/>
                </a:highlight>
                <a:latin typeface="Times New Roman"/>
                <a:ea typeface="Times New Roman"/>
                <a:cs typeface="Times New Roman"/>
                <a:sym typeface="Times New Roman"/>
              </a:rPr>
            </a:br>
            <a:r>
              <a:rPr lang="en" sz="1200" u="sng">
                <a:solidFill>
                  <a:srgbClr val="000000"/>
                </a:solidFill>
                <a:highlight>
                  <a:schemeClr val="lt1"/>
                </a:highlight>
                <a:latin typeface="Times New Roman"/>
                <a:ea typeface="Times New Roman"/>
                <a:cs typeface="Times New Roman"/>
                <a:sym typeface="Times New Roman"/>
              </a:rPr>
              <a:t>To address </a:t>
            </a:r>
            <a:r>
              <a:rPr i="1" lang="en" sz="1200" u="sng">
                <a:solidFill>
                  <a:srgbClr val="000000"/>
                </a:solidFill>
                <a:highlight>
                  <a:schemeClr val="lt1"/>
                </a:highlight>
                <a:latin typeface="Times New Roman"/>
                <a:ea typeface="Times New Roman"/>
                <a:cs typeface="Times New Roman"/>
                <a:sym typeface="Times New Roman"/>
              </a:rPr>
              <a:t>Negative Externalities </a:t>
            </a:r>
            <a:br>
              <a:rPr i="1" lang="en" sz="1200" u="sng">
                <a:solidFill>
                  <a:srgbClr val="000000"/>
                </a:solidFill>
                <a:highlight>
                  <a:schemeClr val="lt1"/>
                </a:highlight>
                <a:latin typeface="Times New Roman"/>
                <a:ea typeface="Times New Roman"/>
                <a:cs typeface="Times New Roman"/>
                <a:sym typeface="Times New Roman"/>
              </a:rPr>
            </a:br>
            <a:r>
              <a:rPr lang="en" sz="1200">
                <a:solidFill>
                  <a:srgbClr val="000000"/>
                </a:solidFill>
                <a:highlight>
                  <a:schemeClr val="lt1"/>
                </a:highlight>
                <a:latin typeface="Times New Roman"/>
                <a:ea typeface="Times New Roman"/>
                <a:cs typeface="Times New Roman"/>
                <a:sym typeface="Times New Roman"/>
              </a:rPr>
              <a:t>-We recommended </a:t>
            </a:r>
            <a:r>
              <a:rPr i="1" lang="en" sz="1200" u="sng">
                <a:solidFill>
                  <a:srgbClr val="000000"/>
                </a:solidFill>
                <a:highlight>
                  <a:schemeClr val="lt1"/>
                </a:highlight>
                <a:latin typeface="Times New Roman"/>
                <a:ea typeface="Times New Roman"/>
                <a:cs typeface="Times New Roman"/>
                <a:sym typeface="Times New Roman"/>
              </a:rPr>
              <a:t>Indirect Information provision</a:t>
            </a:r>
            <a:r>
              <a:rPr lang="en" sz="1200">
                <a:solidFill>
                  <a:srgbClr val="000000"/>
                </a:solidFill>
                <a:highlight>
                  <a:schemeClr val="lt1"/>
                </a:highlight>
                <a:latin typeface="Times New Roman"/>
                <a:ea typeface="Times New Roman"/>
                <a:cs typeface="Times New Roman"/>
                <a:sym typeface="Times New Roman"/>
              </a:rPr>
              <a:t> through sharing statistics with parents while</a:t>
            </a:r>
            <a:br>
              <a:rPr lang="en" sz="1200">
                <a:solidFill>
                  <a:srgbClr val="000000"/>
                </a:solidFill>
                <a:highlight>
                  <a:schemeClr val="lt1"/>
                </a:highlight>
                <a:latin typeface="Times New Roman"/>
                <a:ea typeface="Times New Roman"/>
                <a:cs typeface="Times New Roman"/>
                <a:sym typeface="Times New Roman"/>
              </a:rPr>
            </a:br>
            <a:r>
              <a:rPr lang="en" sz="1200">
                <a:solidFill>
                  <a:srgbClr val="000000"/>
                </a:solidFill>
                <a:highlight>
                  <a:schemeClr val="lt1"/>
                </a:highlight>
                <a:latin typeface="Times New Roman"/>
                <a:ea typeface="Times New Roman"/>
                <a:cs typeface="Times New Roman"/>
                <a:sym typeface="Times New Roman"/>
              </a:rPr>
              <a:t>monitoring behaviors of students, to influence parents </a:t>
            </a:r>
            <a:br>
              <a:rPr lang="en" sz="1200">
                <a:solidFill>
                  <a:srgbClr val="000000"/>
                </a:solidFill>
                <a:highlight>
                  <a:schemeClr val="lt1"/>
                </a:highlight>
                <a:latin typeface="Times New Roman"/>
                <a:ea typeface="Times New Roman"/>
                <a:cs typeface="Times New Roman"/>
                <a:sym typeface="Times New Roman"/>
              </a:rPr>
            </a:br>
            <a:br>
              <a:rPr i="1" lang="en" sz="1200" u="sng">
                <a:solidFill>
                  <a:srgbClr val="000000"/>
                </a:solidFill>
                <a:highlight>
                  <a:schemeClr val="lt1"/>
                </a:highlight>
                <a:latin typeface="Times New Roman"/>
                <a:ea typeface="Times New Roman"/>
                <a:cs typeface="Times New Roman"/>
                <a:sym typeface="Times New Roman"/>
              </a:rPr>
            </a:br>
            <a:br>
              <a:rPr lang="en" sz="1200">
                <a:solidFill>
                  <a:srgbClr val="000000"/>
                </a:solidFill>
                <a:highlight>
                  <a:schemeClr val="lt1"/>
                </a:highlight>
                <a:latin typeface="Times New Roman"/>
                <a:ea typeface="Times New Roman"/>
                <a:cs typeface="Times New Roman"/>
                <a:sym typeface="Times New Roman"/>
              </a:rPr>
            </a:br>
            <a:br>
              <a:rPr lang="en" sz="1200">
                <a:solidFill>
                  <a:srgbClr val="000000"/>
                </a:solidFill>
                <a:highlight>
                  <a:schemeClr val="lt1"/>
                </a:highlight>
                <a:latin typeface="Times New Roman"/>
                <a:ea typeface="Times New Roman"/>
                <a:cs typeface="Times New Roman"/>
                <a:sym typeface="Times New Roman"/>
              </a:rPr>
            </a:br>
            <a:br>
              <a:rPr lang="en" sz="1200">
                <a:solidFill>
                  <a:srgbClr val="000000"/>
                </a:solidFill>
                <a:highlight>
                  <a:schemeClr val="lt1"/>
                </a:highlight>
                <a:latin typeface="Times New Roman"/>
                <a:ea typeface="Times New Roman"/>
                <a:cs typeface="Times New Roman"/>
                <a:sym typeface="Times New Roman"/>
              </a:rPr>
            </a:br>
            <a:r>
              <a:rPr lang="en" sz="1200">
                <a:solidFill>
                  <a:srgbClr val="000000"/>
                </a:solidFill>
                <a:highlight>
                  <a:schemeClr val="lt1"/>
                </a:highlight>
                <a:latin typeface="Times New Roman"/>
                <a:ea typeface="Times New Roman"/>
                <a:cs typeface="Times New Roman"/>
                <a:sym typeface="Times New Roman"/>
              </a:rPr>
              <a:t>	-</a:t>
            </a:r>
            <a:endParaRPr sz="1200">
              <a:solidFill>
                <a:srgbClr val="000000"/>
              </a:solidFill>
              <a:highlight>
                <a:srgbClr val="FFFFFF"/>
              </a:highlight>
              <a:latin typeface="Times New Roman"/>
              <a:ea typeface="Times New Roman"/>
              <a:cs typeface="Times New Roman"/>
              <a:sym typeface="Times New Roman"/>
            </a:endParaRPr>
          </a:p>
        </p:txBody>
      </p:sp>
    </p:spTree>
  </p:cSld>
  <p:clrMapOvr>
    <a:masterClrMapping/>
  </p:clrMapOvr>
</p:sld>
</file>

<file path=ppt/theme/theme1.xml><?xml version="1.0" encoding="utf-8"?>
<a:theme xmlns:a="http://schemas.openxmlformats.org/drawingml/2006/main" xmlns:r="http://schemas.openxmlformats.org/officeDocument/2006/relationships" name="Geometric">
  <a:themeElements>
    <a:clrScheme name="Geometric">
      <a:dk1>
        <a:srgbClr val="2A3990"/>
      </a:dk1>
      <a:lt1>
        <a:srgbClr val="FFFFFF"/>
      </a:lt1>
      <a:dk2>
        <a:srgbClr val="434343"/>
      </a:dk2>
      <a:lt2>
        <a:srgbClr val="999999"/>
      </a:lt2>
      <a:accent1>
        <a:srgbClr val="212D74"/>
      </a:accent1>
      <a:accent2>
        <a:srgbClr val="3949AB"/>
      </a:accent2>
      <a:accent3>
        <a:srgbClr val="9C254D"/>
      </a:accent3>
      <a:accent4>
        <a:srgbClr val="D23369"/>
      </a:accent4>
      <a:accent5>
        <a:srgbClr val="F06292"/>
      </a:accent5>
      <a:accent6>
        <a:srgbClr val="7890CD"/>
      </a:accent6>
      <a:hlink>
        <a:srgbClr val="F06292"/>
      </a:hlink>
      <a:folHlink>
        <a:srgbClr val="F0629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